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embeddings/Microsoft_Equation3.bin" ContentType="application/vnd.openxmlformats-officedocument.oleObject"/>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slides/slide25.xml" ContentType="application/vnd.openxmlformats-officedocument.presentationml.slide+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2"/>
  </p:notesMasterIdLst>
  <p:sldIdLst>
    <p:sldId id="283" r:id="rId2"/>
    <p:sldId id="259" r:id="rId3"/>
    <p:sldId id="284" r:id="rId4"/>
    <p:sldId id="285" r:id="rId5"/>
    <p:sldId id="330" r:id="rId6"/>
    <p:sldId id="331" r:id="rId7"/>
    <p:sldId id="334" r:id="rId8"/>
    <p:sldId id="335" r:id="rId9"/>
    <p:sldId id="333" r:id="rId10"/>
    <p:sldId id="293" r:id="rId11"/>
    <p:sldId id="271" r:id="rId12"/>
    <p:sldId id="299" r:id="rId13"/>
    <p:sldId id="300" r:id="rId14"/>
    <p:sldId id="319" r:id="rId15"/>
    <p:sldId id="305" r:id="rId16"/>
    <p:sldId id="306" r:id="rId17"/>
    <p:sldId id="309" r:id="rId18"/>
    <p:sldId id="311" r:id="rId19"/>
    <p:sldId id="315" r:id="rId20"/>
    <p:sldId id="316" r:id="rId21"/>
    <p:sldId id="318" r:id="rId22"/>
    <p:sldId id="310" r:id="rId23"/>
    <p:sldId id="312" r:id="rId24"/>
    <p:sldId id="320" r:id="rId25"/>
    <p:sldId id="322" r:id="rId26"/>
    <p:sldId id="326" r:id="rId27"/>
    <p:sldId id="321" r:id="rId28"/>
    <p:sldId id="327" r:id="rId29"/>
    <p:sldId id="329" r:id="rId30"/>
    <p:sldId id="314"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D8003"/>
    <a:srgbClr val="FF0000"/>
    <a:srgbClr val="F7F7BF"/>
    <a:srgbClr val="E1AD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818" autoAdjust="0"/>
    <p:restoredTop sz="86007" autoAdjust="0"/>
  </p:normalViewPr>
  <p:slideViewPr>
    <p:cSldViewPr snapToGrid="0">
      <p:cViewPr varScale="1">
        <p:scale>
          <a:sx n="136" d="100"/>
          <a:sy n="136" d="100"/>
        </p:scale>
        <p:origin x="-15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103" tIns="48052" rIns="96103" bIns="48052"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103" tIns="48052" rIns="96103" bIns="48052" rtlCol="0"/>
          <a:lstStyle>
            <a:lvl1pPr algn="r">
              <a:defRPr sz="1300"/>
            </a:lvl1pPr>
          </a:lstStyle>
          <a:p>
            <a:fld id="{5497EB69-95FB-45C8-932E-2699C480B3AD}" type="datetimeFigureOut">
              <a:rPr lang="en-US" smtClean="0"/>
              <a:pPr/>
              <a:t>9/13/11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103" tIns="48052" rIns="96103" bIns="4805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103" tIns="48052" rIns="96103" bIns="480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103" tIns="48052" rIns="96103" bIns="48052"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103" tIns="48052" rIns="96103" bIns="48052" rtlCol="0" anchor="b"/>
          <a:lstStyle>
            <a:lvl1pPr algn="r">
              <a:defRPr sz="1300"/>
            </a:lvl1pPr>
          </a:lstStyle>
          <a:p>
            <a:fld id="{B6134422-FD1F-4C65-9292-2EAE4AE515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34422-FD1F-4C65-9292-2EAE4AE5158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ADD</a:t>
            </a:r>
            <a:r>
              <a:rPr lang="en-US" baseline="0" smtClean="0"/>
              <a:t> IMAGE OF IRREGULAR TIN SURFACE</a:t>
            </a:r>
            <a:endParaRPr lang="en-US" smtClean="0"/>
          </a:p>
          <a:p>
            <a:r>
              <a:rPr lang="en-US" dirty="0" smtClean="0"/>
              <a:t>Videos of waving whiskers coupled with non-moving whiskers</a:t>
            </a:r>
          </a:p>
          <a:p>
            <a:r>
              <a:rPr lang="en-US" dirty="0" smtClean="0"/>
              <a:t>Videos of highly bent whiskers that snap back when released at tip</a:t>
            </a:r>
          </a:p>
          <a:p>
            <a:endParaRPr lang="en-US" dirty="0"/>
          </a:p>
        </p:txBody>
      </p:sp>
      <p:sp>
        <p:nvSpPr>
          <p:cNvPr id="4" name="Slide Number Placeholder 3"/>
          <p:cNvSpPr>
            <a:spLocks noGrp="1"/>
          </p:cNvSpPr>
          <p:nvPr>
            <p:ph type="sldNum" sz="quarter" idx="10"/>
          </p:nvPr>
        </p:nvSpPr>
        <p:spPr/>
        <p:txBody>
          <a:bodyPr/>
          <a:lstStyle/>
          <a:p>
            <a:fld id="{B6134422-FD1F-4C65-9292-2EAE4AE5158C}"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A4ECA33-6F35-4733-9D22-0626829CE81F}" type="slidenum">
              <a:rPr lang="en-US" smtClean="0"/>
              <a:pPr/>
              <a:t>24</a:t>
            </a:fld>
            <a:endParaRPr lang="en-US" smtClean="0"/>
          </a:p>
        </p:txBody>
      </p:sp>
      <p:sp>
        <p:nvSpPr>
          <p:cNvPr id="68611" name="Text Box 2"/>
          <p:cNvSpPr txBox="1">
            <a:spLocks noChangeArrowheads="1"/>
          </p:cNvSpPr>
          <p:nvPr/>
        </p:nvSpPr>
        <p:spPr bwMode="auto">
          <a:xfrm>
            <a:off x="1290639" y="728664"/>
            <a:ext cx="4732337" cy="3598863"/>
          </a:xfrm>
          <a:prstGeom prst="rect">
            <a:avLst/>
          </a:prstGeom>
          <a:solidFill>
            <a:srgbClr val="FFFFFF"/>
          </a:solidFill>
          <a:ln w="9360">
            <a:solidFill>
              <a:srgbClr val="000000"/>
            </a:solidFill>
            <a:miter lim="800000"/>
            <a:headEnd/>
            <a:tailEnd/>
          </a:ln>
        </p:spPr>
        <p:txBody>
          <a:bodyPr wrap="none" lIns="90904" tIns="45453" rIns="90904" bIns="45453" anchor="ctr"/>
          <a:lstStyle/>
          <a:p>
            <a:endParaRPr lang="en-US"/>
          </a:p>
        </p:txBody>
      </p:sp>
      <p:sp>
        <p:nvSpPr>
          <p:cNvPr id="68612" name="Rectangle 3"/>
          <p:cNvSpPr>
            <a:spLocks noGrp="1" noChangeArrowheads="1"/>
          </p:cNvSpPr>
          <p:nvPr>
            <p:ph type="body"/>
          </p:nvPr>
        </p:nvSpPr>
        <p:spPr>
          <a:xfrm>
            <a:off x="731838" y="4559301"/>
            <a:ext cx="5845175" cy="4319588"/>
          </a:xfrm>
          <a:noFill/>
          <a:ln/>
        </p:spPr>
        <p:txBody>
          <a:bodyPr wrap="none" anchor="ct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78C44C2-B707-4954-A5B2-508BA149D0CC}" type="slidenum">
              <a:rPr lang="en-US" smtClean="0"/>
              <a:pPr/>
              <a:t>25</a:t>
            </a:fld>
            <a:endParaRPr lang="en-US" smtClean="0"/>
          </a:p>
        </p:txBody>
      </p:sp>
      <p:sp>
        <p:nvSpPr>
          <p:cNvPr id="87043" name="Text Box 2"/>
          <p:cNvSpPr txBox="1">
            <a:spLocks noChangeArrowheads="1"/>
          </p:cNvSpPr>
          <p:nvPr/>
        </p:nvSpPr>
        <p:spPr bwMode="auto">
          <a:xfrm>
            <a:off x="1290639" y="728664"/>
            <a:ext cx="4732337" cy="3598863"/>
          </a:xfrm>
          <a:prstGeom prst="rect">
            <a:avLst/>
          </a:prstGeom>
          <a:solidFill>
            <a:srgbClr val="FFFFFF"/>
          </a:solidFill>
          <a:ln w="9360">
            <a:solidFill>
              <a:srgbClr val="000000"/>
            </a:solidFill>
            <a:miter lim="800000"/>
            <a:headEnd/>
            <a:tailEnd/>
          </a:ln>
        </p:spPr>
        <p:txBody>
          <a:bodyPr wrap="none" lIns="90904" tIns="45453" rIns="90904" bIns="45453" anchor="ctr"/>
          <a:lstStyle/>
          <a:p>
            <a:endParaRPr lang="en-US"/>
          </a:p>
        </p:txBody>
      </p:sp>
      <p:sp>
        <p:nvSpPr>
          <p:cNvPr id="87044" name="Rectangle 3"/>
          <p:cNvSpPr>
            <a:spLocks noGrp="1" noChangeArrowheads="1"/>
          </p:cNvSpPr>
          <p:nvPr>
            <p:ph type="body"/>
          </p:nvPr>
        </p:nvSpPr>
        <p:spPr>
          <a:xfrm>
            <a:off x="731838" y="4559301"/>
            <a:ext cx="5845175" cy="4319588"/>
          </a:xfrm>
          <a:noFill/>
          <a:ln/>
        </p:spPr>
        <p:txBody>
          <a:bodyPr wrap="none" anchor="ctr"/>
          <a:lstStyle/>
          <a:p>
            <a:pPr eaLnBrk="1" hangingPunct="1"/>
            <a:r>
              <a:rPr lang="en-US" dirty="0" smtClean="0"/>
              <a:t>This data addresses tin whisker with</a:t>
            </a:r>
            <a:r>
              <a:rPr lang="en-US" baseline="0" dirty="0" smtClean="0"/>
              <a:t> its insulating films contacting a gold-plated probe (no insulating films).  In other scenarios (e.g., Toyota APP sensor), the tin whisker (with insulating film) is contacting an adjacent tin-coated surface ALSO with its own insulating films.  This condition shifts the </a:t>
            </a:r>
            <a:r>
              <a:rPr lang="en-US" baseline="0" dirty="0" err="1" smtClean="0"/>
              <a:t>Vbd</a:t>
            </a:r>
            <a:r>
              <a:rPr lang="en-US" baseline="0" dirty="0" smtClean="0"/>
              <a:t> distribution to the right (i.e., higher voltage needed to overcome both insulating films)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Thinner whiskers are more robust (explain why)</a:t>
            </a:r>
            <a:endParaRPr lang="en-US" dirty="0"/>
          </a:p>
        </p:txBody>
      </p:sp>
      <p:sp>
        <p:nvSpPr>
          <p:cNvPr id="4" name="Slide Number Placeholder 3"/>
          <p:cNvSpPr>
            <a:spLocks noGrp="1"/>
          </p:cNvSpPr>
          <p:nvPr>
            <p:ph type="sldNum" sz="quarter" idx="10"/>
          </p:nvPr>
        </p:nvSpPr>
        <p:spPr/>
        <p:txBody>
          <a:bodyPr/>
          <a:lstStyle/>
          <a:p>
            <a:fld id="{B6134422-FD1F-4C65-9292-2EAE4AE5158C}"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4055FCD-7083-4745-AB62-59494D07B7BE}" type="slidenum">
              <a:rPr lang="en-US" smtClean="0"/>
              <a:pPr/>
              <a:t>27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smtClean="0"/>
              <a:t>Context</a:t>
            </a:r>
            <a:r>
              <a:rPr lang="en-US" baseline="0" dirty="0" smtClean="0"/>
              <a:t> of troubleshooting with Ohm-meter vs. whisker bridging in the field.  Longer sampling time in-service when a whisker bridges produces greater probability of electrical breakdown</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4055FCD-7083-4745-AB62-59494D07B7BE}" type="slidenum">
              <a:rPr lang="en-US" smtClean="0"/>
              <a:pPr/>
              <a:t>29</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34422-FD1F-4C65-9292-2EAE4AE5158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200" dirty="0" smtClean="0"/>
              <a:t>Destructive physical analysis shows the Denso Hall Effect accelerator pedal sensor is protected against the tin whisker resistive shorts</a:t>
            </a:r>
          </a:p>
          <a:p>
            <a:pPr lvl="1"/>
            <a:r>
              <a:rPr lang="en-US" sz="2200" dirty="0" smtClean="0"/>
              <a:t>The CTS pedal provides physical separation between the VPA1 and VPA2 thereby removing one component of the dual fault scenarios</a:t>
            </a:r>
          </a:p>
          <a:p>
            <a:endParaRPr lang="en-US" sz="1200" b="0" i="1" dirty="0" smtClean="0"/>
          </a:p>
          <a:p>
            <a:r>
              <a:rPr lang="en-US" sz="1200" b="0" i="1" dirty="0" smtClean="0"/>
              <a:t>In this case, the first of two perfect resistive shorts occurred!  However, the fail safe system worked</a:t>
            </a:r>
          </a:p>
          <a:p>
            <a:r>
              <a:rPr lang="en-US" sz="1200" b="0" i="1" dirty="0" smtClean="0"/>
              <a:t>And we found no reasonable way for this failure type to occur in 2007 Toyota Camry and later accelerator pedal assemblies</a:t>
            </a:r>
          </a:p>
          <a:p>
            <a:endParaRPr lang="en-US" dirty="0"/>
          </a:p>
        </p:txBody>
      </p:sp>
      <p:sp>
        <p:nvSpPr>
          <p:cNvPr id="4" name="Slide Number Placeholder 3"/>
          <p:cNvSpPr>
            <a:spLocks noGrp="1"/>
          </p:cNvSpPr>
          <p:nvPr>
            <p:ph type="sldNum" sz="quarter" idx="10"/>
          </p:nvPr>
        </p:nvSpPr>
        <p:spPr/>
        <p:txBody>
          <a:bodyPr/>
          <a:lstStyle/>
          <a:p>
            <a:fld id="{B6134422-FD1F-4C65-9292-2EAE4AE5158C}"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ambiguity</a:t>
            </a:r>
            <a:r>
              <a:rPr lang="en-US" baseline="0" dirty="0" smtClean="0"/>
              <a:t> in terminology used to describe pin out/function within the Toyota service manual literature:  for example, VCP2 = VCPA2</a:t>
            </a:r>
            <a:endParaRPr lang="en-US" dirty="0"/>
          </a:p>
        </p:txBody>
      </p:sp>
      <p:sp>
        <p:nvSpPr>
          <p:cNvPr id="4" name="Slide Number Placeholder 3"/>
          <p:cNvSpPr>
            <a:spLocks noGrp="1"/>
          </p:cNvSpPr>
          <p:nvPr>
            <p:ph type="sldNum" sz="quarter" idx="10"/>
          </p:nvPr>
        </p:nvSpPr>
        <p:spPr/>
        <p:txBody>
          <a:bodyPr/>
          <a:lstStyle/>
          <a:p>
            <a:fld id="{B6134422-FD1F-4C65-9292-2EAE4AE5158C}"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34422-FD1F-4C65-9292-2EAE4AE5158C}"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time to failure (~7 years from date of manufacture</a:t>
            </a:r>
            <a:r>
              <a:rPr lang="en-US" baseline="0" dirty="0" smtClean="0"/>
              <a:t> of APP sensor)</a:t>
            </a:r>
            <a:r>
              <a:rPr lang="en-US" dirty="0" smtClean="0"/>
              <a:t>… Well beyond</a:t>
            </a:r>
            <a:r>
              <a:rPr lang="en-US" baseline="0" dirty="0" smtClean="0"/>
              <a:t> warranty…. </a:t>
            </a:r>
            <a:endParaRPr lang="en-US" dirty="0"/>
          </a:p>
        </p:txBody>
      </p:sp>
      <p:sp>
        <p:nvSpPr>
          <p:cNvPr id="4" name="Slide Number Placeholder 3"/>
          <p:cNvSpPr>
            <a:spLocks noGrp="1"/>
          </p:cNvSpPr>
          <p:nvPr>
            <p:ph type="sldNum" sz="quarter" idx="10"/>
          </p:nvPr>
        </p:nvSpPr>
        <p:spPr/>
        <p:txBody>
          <a:bodyPr/>
          <a:lstStyle/>
          <a:p>
            <a:fld id="{B6134422-FD1F-4C65-9292-2EAE4AE5158C}"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ETCS simulator testing duplicated the symptoms</a:t>
            </a:r>
            <a:r>
              <a:rPr lang="en-US" baseline="0" dirty="0" smtClean="0"/>
              <a:t> reported by the consumer via the NHTSA complaint database</a:t>
            </a:r>
            <a:endParaRPr lang="en-US" dirty="0"/>
          </a:p>
        </p:txBody>
      </p:sp>
      <p:sp>
        <p:nvSpPr>
          <p:cNvPr id="4" name="Slide Number Placeholder 3"/>
          <p:cNvSpPr>
            <a:spLocks noGrp="1"/>
          </p:cNvSpPr>
          <p:nvPr>
            <p:ph type="sldNum" sz="quarter" idx="10"/>
          </p:nvPr>
        </p:nvSpPr>
        <p:spPr/>
        <p:txBody>
          <a:bodyPr/>
          <a:lstStyle/>
          <a:p>
            <a:fld id="{B6134422-FD1F-4C65-9292-2EAE4AE5158C}"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bullet intended to highlight</a:t>
            </a:r>
            <a:r>
              <a:rPr lang="en-US" baseline="0" dirty="0" smtClean="0"/>
              <a:t> that at this stage of FA we did not know the location of the resistive short or its cause.  There was possibility that the wiper might be involved, but the constancy of the short through range of pedal depression suggested it was NOT the wipers</a:t>
            </a:r>
            <a:endParaRPr lang="en-US" dirty="0"/>
          </a:p>
        </p:txBody>
      </p:sp>
      <p:sp>
        <p:nvSpPr>
          <p:cNvPr id="4" name="Slide Number Placeholder 3"/>
          <p:cNvSpPr>
            <a:spLocks noGrp="1"/>
          </p:cNvSpPr>
          <p:nvPr>
            <p:ph type="sldNum" sz="quarter" idx="10"/>
          </p:nvPr>
        </p:nvSpPr>
        <p:spPr/>
        <p:txBody>
          <a:bodyPr/>
          <a:lstStyle/>
          <a:p>
            <a:fld id="{B6134422-FD1F-4C65-9292-2EAE4AE5158C}"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Apparent width shown at</a:t>
            </a:r>
            <a:r>
              <a:rPr lang="en-US" baseline="0" dirty="0" smtClean="0"/>
              <a:t> lower left is ~5 pixels.  Actual width is ~0.4 pixels.  Thus the increase by a factor of 12x is due to light scattering in the optics of microscope and the camera detector. </a:t>
            </a:r>
            <a:endParaRPr lang="en-US" dirty="0" smtClean="0"/>
          </a:p>
          <a:p>
            <a:r>
              <a:rPr lang="en-US" dirty="0" smtClean="0"/>
              <a:t>Whisker</a:t>
            </a:r>
            <a:r>
              <a:rPr lang="en-US" baseline="0" dirty="0" smtClean="0"/>
              <a:t> root is at lower left.  Although it’s width appears to change along its length, we can be sure this is not the case.  The apparent change in width is an artifact of the optics.  The reflection is large and several detector pixels are illuminated at the left. On the right the reflection dims and only a fraction of a pixel is illuminated thus giving an apparent (but unreal) change in thickness along the length.  The thickness of the whisker here is actually 2000x smaller than the </a:t>
            </a:r>
            <a:endParaRPr lang="en-US" dirty="0"/>
          </a:p>
        </p:txBody>
      </p:sp>
      <p:sp>
        <p:nvSpPr>
          <p:cNvPr id="4" name="Slide Number Placeholder 3"/>
          <p:cNvSpPr>
            <a:spLocks noGrp="1"/>
          </p:cNvSpPr>
          <p:nvPr>
            <p:ph type="sldNum" sz="quarter" idx="10"/>
          </p:nvPr>
        </p:nvSpPr>
        <p:spPr/>
        <p:txBody>
          <a:bodyPr/>
          <a:lstStyle/>
          <a:p>
            <a:fld id="{B6134422-FD1F-4C65-9292-2EAE4AE5158C}"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9/14/2011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5th International Tin Whisker Symposium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36D5E6-9DA2-4B1D-B9B1-CF9A4B3E1DB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9/14/2011</a:t>
            </a:r>
            <a:endParaRPr lang="en-US"/>
          </a:p>
        </p:txBody>
      </p:sp>
      <p:sp>
        <p:nvSpPr>
          <p:cNvPr id="6" name="Footer Placeholder 5"/>
          <p:cNvSpPr>
            <a:spLocks noGrp="1"/>
          </p:cNvSpPr>
          <p:nvPr>
            <p:ph type="ftr" sz="quarter" idx="11"/>
          </p:nvPr>
        </p:nvSpPr>
        <p:spPr/>
        <p:txBody>
          <a:bodyPr/>
          <a:lstStyle/>
          <a:p>
            <a:r>
              <a:rPr lang="en-US" smtClean="0"/>
              <a:t>5th International Tin Whisker Symposium</a:t>
            </a:r>
            <a:endParaRPr lang="en-US"/>
          </a:p>
        </p:txBody>
      </p:sp>
      <p:sp>
        <p:nvSpPr>
          <p:cNvPr id="7" name="Slide Number Placeholder 6"/>
          <p:cNvSpPr>
            <a:spLocks noGrp="1"/>
          </p:cNvSpPr>
          <p:nvPr>
            <p:ph type="sldNum" sz="quarter" idx="12"/>
          </p:nvPr>
        </p:nvSpPr>
        <p:spPr/>
        <p:txBody>
          <a:bodyPr/>
          <a:lstStyle/>
          <a:p>
            <a:fld id="{B9E413AF-D360-4B11-A2D9-E7D7BB00E7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9/14/2011</a:t>
            </a:r>
            <a:endParaRPr lang="en-US"/>
          </a:p>
        </p:txBody>
      </p:sp>
      <p:sp>
        <p:nvSpPr>
          <p:cNvPr id="8" name="Footer Placeholder 7"/>
          <p:cNvSpPr>
            <a:spLocks noGrp="1"/>
          </p:cNvSpPr>
          <p:nvPr>
            <p:ph type="ftr" sz="quarter" idx="11"/>
          </p:nvPr>
        </p:nvSpPr>
        <p:spPr/>
        <p:txBody>
          <a:bodyPr/>
          <a:lstStyle/>
          <a:p>
            <a:r>
              <a:rPr lang="en-US" smtClean="0"/>
              <a:t>5th International Tin Whisker Symposium</a:t>
            </a:r>
            <a:endParaRPr lang="en-US"/>
          </a:p>
        </p:txBody>
      </p:sp>
      <p:sp>
        <p:nvSpPr>
          <p:cNvPr id="9" name="Slide Number Placeholder 8"/>
          <p:cNvSpPr>
            <a:spLocks noGrp="1"/>
          </p:cNvSpPr>
          <p:nvPr>
            <p:ph type="sldNum" sz="quarter" idx="12"/>
          </p:nvPr>
        </p:nvSpPr>
        <p:spPr/>
        <p:txBody>
          <a:bodyPr/>
          <a:lstStyle/>
          <a:p>
            <a:fld id="{B9E413AF-D360-4B11-A2D9-E7D7BB00E7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9/14/2011</a:t>
            </a:r>
            <a:endParaRPr lang="en-US"/>
          </a:p>
        </p:txBody>
      </p:sp>
      <p:sp>
        <p:nvSpPr>
          <p:cNvPr id="4" name="Footer Placeholder 3"/>
          <p:cNvSpPr>
            <a:spLocks noGrp="1"/>
          </p:cNvSpPr>
          <p:nvPr>
            <p:ph type="ftr" sz="quarter" idx="11"/>
          </p:nvPr>
        </p:nvSpPr>
        <p:spPr/>
        <p:txBody>
          <a:bodyPr/>
          <a:lstStyle/>
          <a:p>
            <a:r>
              <a:rPr lang="en-US" smtClean="0"/>
              <a:t>5th International Tin Whisker Symposium</a:t>
            </a:r>
            <a:endParaRPr lang="en-US"/>
          </a:p>
        </p:txBody>
      </p:sp>
      <p:sp>
        <p:nvSpPr>
          <p:cNvPr id="5" name="Slide Number Placeholder 4"/>
          <p:cNvSpPr>
            <a:spLocks noGrp="1"/>
          </p:cNvSpPr>
          <p:nvPr>
            <p:ph type="sldNum" sz="quarter" idx="12"/>
          </p:nvPr>
        </p:nvSpPr>
        <p:spPr/>
        <p:txBody>
          <a:bodyPr/>
          <a:lstStyle/>
          <a:p>
            <a:fld id="{B9E413AF-D360-4B11-A2D9-E7D7BB00E7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9/14/2011</a:t>
            </a:r>
            <a:endParaRPr lang="en-US"/>
          </a:p>
        </p:txBody>
      </p:sp>
      <p:sp>
        <p:nvSpPr>
          <p:cNvPr id="3" name="Footer Placeholder 2"/>
          <p:cNvSpPr>
            <a:spLocks noGrp="1"/>
          </p:cNvSpPr>
          <p:nvPr>
            <p:ph type="ftr" sz="quarter" idx="11"/>
          </p:nvPr>
        </p:nvSpPr>
        <p:spPr/>
        <p:txBody>
          <a:bodyPr/>
          <a:lstStyle/>
          <a:p>
            <a:r>
              <a:rPr lang="en-US" smtClean="0"/>
              <a:t>5th International Tin Whisker Symposium</a:t>
            </a:r>
            <a:endParaRPr lang="en-US"/>
          </a:p>
        </p:txBody>
      </p:sp>
      <p:sp>
        <p:nvSpPr>
          <p:cNvPr id="4" name="Slide Number Placeholder 3"/>
          <p:cNvSpPr>
            <a:spLocks noGrp="1"/>
          </p:cNvSpPr>
          <p:nvPr>
            <p:ph type="sldNum" sz="quarter" idx="12"/>
          </p:nvPr>
        </p:nvSpPr>
        <p:spPr/>
        <p:txBody>
          <a:bodyPr/>
          <a:lstStyle/>
          <a:p>
            <a:fld id="{B9E413AF-D360-4B11-A2D9-E7D7BB00E7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9/14/2011</a:t>
            </a:r>
            <a:endParaRPr lang="en-US"/>
          </a:p>
        </p:txBody>
      </p:sp>
      <p:sp>
        <p:nvSpPr>
          <p:cNvPr id="6" name="Footer Placeholder 5"/>
          <p:cNvSpPr>
            <a:spLocks noGrp="1"/>
          </p:cNvSpPr>
          <p:nvPr>
            <p:ph type="ftr" sz="quarter" idx="11"/>
          </p:nvPr>
        </p:nvSpPr>
        <p:spPr/>
        <p:txBody>
          <a:bodyPr/>
          <a:lstStyle/>
          <a:p>
            <a:r>
              <a:rPr lang="en-US" smtClean="0"/>
              <a:t>5th International Tin Whisker Symposium</a:t>
            </a:r>
            <a:endParaRPr lang="en-US"/>
          </a:p>
        </p:txBody>
      </p:sp>
      <p:sp>
        <p:nvSpPr>
          <p:cNvPr id="7" name="Slide Number Placeholder 6"/>
          <p:cNvSpPr>
            <a:spLocks noGrp="1"/>
          </p:cNvSpPr>
          <p:nvPr>
            <p:ph type="sldNum" sz="quarter" idx="12"/>
          </p:nvPr>
        </p:nvSpPr>
        <p:spPr/>
        <p:txBody>
          <a:bodyPr/>
          <a:lstStyle/>
          <a:p>
            <a:fld id="{B9E413AF-D360-4B11-A2D9-E7D7BB00E7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9/14/2011</a:t>
            </a:r>
            <a:endParaRPr lang="en-US"/>
          </a:p>
        </p:txBody>
      </p:sp>
      <p:sp>
        <p:nvSpPr>
          <p:cNvPr id="6" name="Footer Placeholder 5"/>
          <p:cNvSpPr>
            <a:spLocks noGrp="1"/>
          </p:cNvSpPr>
          <p:nvPr>
            <p:ph type="ftr" sz="quarter" idx="11"/>
          </p:nvPr>
        </p:nvSpPr>
        <p:spPr/>
        <p:txBody>
          <a:bodyPr/>
          <a:lstStyle/>
          <a:p>
            <a:r>
              <a:rPr lang="en-US" smtClean="0"/>
              <a:t>5th International Tin Whisker Symposium</a:t>
            </a:r>
            <a:endParaRPr lang="en-US"/>
          </a:p>
        </p:txBody>
      </p:sp>
      <p:sp>
        <p:nvSpPr>
          <p:cNvPr id="7" name="Slide Number Placeholder 6"/>
          <p:cNvSpPr>
            <a:spLocks noGrp="1"/>
          </p:cNvSpPr>
          <p:nvPr>
            <p:ph type="sldNum" sz="quarter" idx="12"/>
          </p:nvPr>
        </p:nvSpPr>
        <p:spPr/>
        <p:txBody>
          <a:bodyPr/>
          <a:lstStyle/>
          <a:p>
            <a:fld id="{B9E413AF-D360-4B11-A2D9-E7D7BB00E7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9/14/2011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5th International Tin Whisker Symposium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413AF-D360-4B11-A2D9-E7D7BB00E76F}" type="slidenum">
              <a:rPr lang="en-US" smtClean="0"/>
              <a:pPr/>
              <a:t>‹#›</a:t>
            </a:fld>
            <a:endParaRPr lang="en-US"/>
          </a:p>
        </p:txBody>
      </p:sp>
      <p:pic>
        <p:nvPicPr>
          <p:cNvPr id="7" name="Picture 2" descr="C:\Documents and Settings\lpanashc\Desktop\RandomDocs\NASA_Logo.gif"/>
          <p:cNvPicPr>
            <a:picLocks noChangeAspect="1" noChangeArrowheads="1"/>
          </p:cNvPicPr>
          <p:nvPr userDrawn="1"/>
        </p:nvPicPr>
        <p:blipFill>
          <a:blip r:embed="rId14" cstate="print"/>
          <a:srcRect/>
          <a:stretch>
            <a:fillRect/>
          </a:stretch>
        </p:blipFill>
        <p:spPr bwMode="auto">
          <a:xfrm>
            <a:off x="8305800" y="36513"/>
            <a:ext cx="762000" cy="649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yudmyla.panashchenko@nasa.gov" TargetMode="External"/><Relationship Id="rId4" Type="http://schemas.openxmlformats.org/officeDocument/2006/relationships/hyperlink" Target="mailto:Jay.a.brusse@nasa.gov" TargetMode="Externa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hyperlink" Target="mailto:henning.w.leidecker@nas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odi.nhtsa.dot.gov/complain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tiff"/><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etd.library.miami.edu/theses/available/etd-03082008-125933/"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pp.nasa.gov/whisker"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odi.nhtsa.dot.gov/complain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htsa.gov/UA" TargetMode="External"/><Relationship Id="rId3" Type="http://schemas.openxmlformats.org/officeDocument/2006/relationships/hyperlink" Target="http://www.nhtsa.gov/staticfiles/nvs/pdf/NASA-UA_report.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htsa.gov/UA" TargetMode="External"/><Relationship Id="rId4" Type="http://schemas.openxmlformats.org/officeDocument/2006/relationships/hyperlink" Target="http://www.nhtsa.gov/staticfiles/nvs/pdf/NASA-UA_report.pdf"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678724"/>
            <a:ext cx="7772400" cy="1470025"/>
          </a:xfrm>
        </p:spPr>
        <p:txBody>
          <a:bodyPr>
            <a:noAutofit/>
          </a:bodyPr>
          <a:lstStyle/>
          <a:p>
            <a:r>
              <a:rPr lang="en-US" sz="3200" dirty="0" smtClean="0">
                <a:latin typeface="Arial" pitchFamily="34" charset="0"/>
                <a:cs typeface="Arial" pitchFamily="34" charset="0"/>
              </a:rPr>
              <a:t>Electrical Failure of an </a:t>
            </a:r>
            <a:br>
              <a:rPr lang="en-US" sz="3200" dirty="0" smtClean="0">
                <a:latin typeface="Arial" pitchFamily="34" charset="0"/>
                <a:cs typeface="Arial" pitchFamily="34" charset="0"/>
              </a:rPr>
            </a:br>
            <a:r>
              <a:rPr lang="en-US" sz="3200" dirty="0" smtClean="0">
                <a:latin typeface="Arial" pitchFamily="34" charset="0"/>
                <a:cs typeface="Arial" pitchFamily="34" charset="0"/>
              </a:rPr>
              <a:t>Accelerator Pedal Position Sensor </a:t>
            </a:r>
            <a:br>
              <a:rPr lang="en-US" sz="3200" dirty="0" smtClean="0">
                <a:latin typeface="Arial" pitchFamily="34" charset="0"/>
                <a:cs typeface="Arial" pitchFamily="34" charset="0"/>
              </a:rPr>
            </a:br>
            <a:r>
              <a:rPr lang="en-US" sz="3200" dirty="0" smtClean="0">
                <a:latin typeface="Arial" pitchFamily="34" charset="0"/>
                <a:cs typeface="Arial" pitchFamily="34" charset="0"/>
              </a:rPr>
              <a:t>Caused by a Tin Whisker </a:t>
            </a:r>
            <a:br>
              <a:rPr lang="en-US" sz="3200" dirty="0" smtClean="0">
                <a:latin typeface="Arial" pitchFamily="34" charset="0"/>
                <a:cs typeface="Arial" pitchFamily="34" charset="0"/>
              </a:rPr>
            </a:br>
            <a:r>
              <a:rPr lang="en-US" sz="3200" dirty="0" smtClean="0">
                <a:latin typeface="Arial" pitchFamily="34" charset="0"/>
                <a:cs typeface="Arial" pitchFamily="34" charset="0"/>
              </a:rPr>
              <a:t>and Discussion of Investigative Techniques Used for Whisker Detection</a:t>
            </a:r>
            <a:endParaRPr lang="en-US" sz="3200" dirty="0">
              <a:latin typeface="Arial" pitchFamily="34" charset="0"/>
              <a:cs typeface="Arial" pitchFamily="34" charset="0"/>
            </a:endParaRPr>
          </a:p>
        </p:txBody>
      </p:sp>
      <p:sp>
        <p:nvSpPr>
          <p:cNvPr id="8" name="Subtitle 7"/>
          <p:cNvSpPr>
            <a:spLocks noGrp="1"/>
          </p:cNvSpPr>
          <p:nvPr>
            <p:ph type="subTitle" idx="1"/>
          </p:nvPr>
        </p:nvSpPr>
        <p:spPr>
          <a:xfrm>
            <a:off x="4191000" y="3162516"/>
            <a:ext cx="4473606" cy="1752600"/>
          </a:xfrm>
        </p:spPr>
        <p:txBody>
          <a:bodyPr>
            <a:noAutofit/>
          </a:bodyPr>
          <a:lstStyle/>
          <a:p>
            <a:r>
              <a:rPr lang="en-US" sz="2400" dirty="0" smtClean="0"/>
              <a:t>Henning Leidecker</a:t>
            </a:r>
          </a:p>
          <a:p>
            <a:r>
              <a:rPr lang="en-US" sz="1400" i="1" dirty="0" smtClean="0"/>
              <a:t>NASA Goddard </a:t>
            </a:r>
          </a:p>
          <a:p>
            <a:r>
              <a:rPr lang="en-US" sz="1400" i="1" dirty="0" smtClean="0">
                <a:hlinkClick r:id="rId2"/>
              </a:rPr>
              <a:t>henning.w.leidecker@nasa.gov</a:t>
            </a:r>
            <a:endParaRPr lang="en-US" sz="1400" i="1" dirty="0" smtClean="0"/>
          </a:p>
          <a:p>
            <a:r>
              <a:rPr lang="en-US" sz="2400" dirty="0" smtClean="0"/>
              <a:t>Lyudmyla Panashchenko</a:t>
            </a:r>
          </a:p>
          <a:p>
            <a:r>
              <a:rPr lang="en-US" sz="1400" i="1" dirty="0" smtClean="0"/>
              <a:t>NASA Goddard </a:t>
            </a:r>
          </a:p>
          <a:p>
            <a:r>
              <a:rPr lang="en-US" sz="1400" i="1" dirty="0" smtClean="0">
                <a:hlinkClick r:id="rId3"/>
              </a:rPr>
              <a:t>lyudmyla.panashchenko@nasa.gov</a:t>
            </a:r>
            <a:endParaRPr lang="en-US" sz="1400" i="1" dirty="0" smtClean="0"/>
          </a:p>
          <a:p>
            <a:r>
              <a:rPr lang="en-US" sz="2400" dirty="0" smtClean="0"/>
              <a:t>Jay Brusse</a:t>
            </a:r>
          </a:p>
          <a:p>
            <a:r>
              <a:rPr lang="en-US" sz="1400" i="1" dirty="0" smtClean="0"/>
              <a:t>Dell Federal Government Services</a:t>
            </a:r>
          </a:p>
          <a:p>
            <a:r>
              <a:rPr lang="en-US" sz="1400" i="1" dirty="0" smtClean="0">
                <a:hlinkClick r:id="rId4"/>
              </a:rPr>
              <a:t>jay.a.brusse@nasa.gov</a:t>
            </a:r>
            <a:endParaRPr lang="en-US" sz="1400" i="1" dirty="0" smtClean="0"/>
          </a:p>
          <a:p>
            <a:endParaRPr lang="en-US" sz="2400" dirty="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1</a:t>
            </a:fld>
            <a:endParaRPr lang="en-US"/>
          </a:p>
        </p:txBody>
      </p:sp>
      <p:pic>
        <p:nvPicPr>
          <p:cNvPr id="10" name="Picture 9" descr="dot-021-modified.jpg"/>
          <p:cNvPicPr>
            <a:picLocks noChangeAspect="1"/>
          </p:cNvPicPr>
          <p:nvPr/>
        </p:nvPicPr>
        <p:blipFill>
          <a:blip r:embed="rId5" cstate="print"/>
          <a:stretch>
            <a:fillRect/>
          </a:stretch>
        </p:blipFill>
        <p:spPr>
          <a:xfrm>
            <a:off x="570209" y="2808779"/>
            <a:ext cx="3419699" cy="3441782"/>
          </a:xfrm>
          <a:prstGeom prst="rect">
            <a:avLst/>
          </a:prstGeom>
          <a:ln w="50800">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Accelerator Pedal Assembly with</a:t>
            </a:r>
            <a:br>
              <a:rPr lang="en-US" sz="3200" dirty="0" smtClean="0"/>
            </a:br>
            <a:r>
              <a:rPr lang="en-US" sz="3200" dirty="0" smtClean="0"/>
              <a:t>Dual Potentiometer</a:t>
            </a:r>
            <a:br>
              <a:rPr lang="en-US" sz="3200" dirty="0" smtClean="0"/>
            </a:br>
            <a:r>
              <a:rPr lang="en-US" sz="3200" dirty="0" smtClean="0"/>
              <a:t>Accelerator Pedal Position (APP) Sensor</a:t>
            </a:r>
            <a:endParaRPr lang="en-US" sz="3200" dirty="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10</a:t>
            </a:fld>
            <a:endParaRPr lang="en-US"/>
          </a:p>
        </p:txBody>
      </p:sp>
      <p:pic>
        <p:nvPicPr>
          <p:cNvPr id="3074" name="Picture 2" descr="C:\Documents and Settings\jbrusse.NDC\My Documents\whiskers\toyota\2010 Dec-Junkyard APP sensors- POT Type\Junkyard APP C\IMAG0509.jpg"/>
          <p:cNvPicPr>
            <a:picLocks noGrp="1" noChangeAspect="1" noChangeArrowheads="1"/>
          </p:cNvPicPr>
          <p:nvPr>
            <p:ph idx="1"/>
          </p:nvPr>
        </p:nvPicPr>
        <p:blipFill>
          <a:blip r:embed="rId2" cstate="print"/>
          <a:srcRect b="13834"/>
          <a:stretch>
            <a:fillRect/>
          </a:stretch>
        </p:blipFill>
        <p:spPr bwMode="auto">
          <a:xfrm>
            <a:off x="787998" y="1992096"/>
            <a:ext cx="7568004" cy="3899848"/>
          </a:xfrm>
          <a:prstGeom prst="rect">
            <a:avLst/>
          </a:prstGeom>
          <a:noFill/>
        </p:spPr>
      </p:pic>
      <p:cxnSp>
        <p:nvCxnSpPr>
          <p:cNvPr id="9" name="Straight Arrow Connector 8"/>
          <p:cNvCxnSpPr>
            <a:stCxn id="10" idx="1"/>
          </p:cNvCxnSpPr>
          <p:nvPr/>
        </p:nvCxnSpPr>
        <p:spPr>
          <a:xfrm rot="10800000" flipV="1">
            <a:off x="2819403" y="2911704"/>
            <a:ext cx="1333559" cy="1213991"/>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52961" y="2373096"/>
            <a:ext cx="3467039" cy="1077218"/>
          </a:xfrm>
          <a:prstGeom prst="rect">
            <a:avLst/>
          </a:prstGeom>
          <a:noFill/>
        </p:spPr>
        <p:txBody>
          <a:bodyPr wrap="none" rtlCol="0">
            <a:spAutoFit/>
          </a:bodyPr>
          <a:lstStyle/>
          <a:p>
            <a:pPr algn="ctr"/>
            <a:r>
              <a:rPr lang="en-US" sz="3200" dirty="0" smtClean="0">
                <a:solidFill>
                  <a:schemeClr val="bg1"/>
                </a:solidFill>
              </a:rPr>
              <a:t>Dual Potentiometer</a:t>
            </a:r>
          </a:p>
          <a:p>
            <a:pPr algn="ctr"/>
            <a:r>
              <a:rPr lang="en-US" sz="3200" dirty="0" smtClean="0">
                <a:solidFill>
                  <a:schemeClr val="bg1"/>
                </a:solidFill>
              </a:rPr>
              <a:t>APP Sensor</a:t>
            </a:r>
            <a:endParaRPr lang="en-US" sz="3200" dirty="0">
              <a:solidFill>
                <a:schemeClr val="bg1"/>
              </a:solidFill>
            </a:endParaRPr>
          </a:p>
        </p:txBody>
      </p:sp>
      <p:cxnSp>
        <p:nvCxnSpPr>
          <p:cNvPr id="14" name="Straight Connector 13"/>
          <p:cNvCxnSpPr/>
          <p:nvPr/>
        </p:nvCxnSpPr>
        <p:spPr>
          <a:xfrm rot="10800000">
            <a:off x="6527800" y="5480050"/>
            <a:ext cx="69215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59550" y="5435600"/>
            <a:ext cx="583814" cy="369332"/>
          </a:xfrm>
          <a:prstGeom prst="rect">
            <a:avLst/>
          </a:prstGeom>
          <a:noFill/>
        </p:spPr>
        <p:txBody>
          <a:bodyPr wrap="none" rtlCol="0">
            <a:spAutoFit/>
          </a:bodyPr>
          <a:lstStyle/>
          <a:p>
            <a:r>
              <a:rPr lang="en-US" b="1" dirty="0" smtClean="0"/>
              <a:t>4cm</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3" cstate="print"/>
          <a:srcRect t="22858" r="60393"/>
          <a:stretch>
            <a:fillRect/>
          </a:stretch>
        </p:blipFill>
        <p:spPr bwMode="auto">
          <a:xfrm>
            <a:off x="0" y="1915886"/>
            <a:ext cx="4615856" cy="2821525"/>
          </a:xfrm>
          <a:prstGeom prst="rect">
            <a:avLst/>
          </a:prstGeom>
          <a:noFill/>
          <a:ln w="9525">
            <a:noFill/>
            <a:miter lim="800000"/>
            <a:headEnd/>
            <a:tailEnd/>
          </a:ln>
        </p:spPr>
      </p:pic>
      <p:sp>
        <p:nvSpPr>
          <p:cNvPr id="2" name="Title 1"/>
          <p:cNvSpPr>
            <a:spLocks noGrp="1"/>
          </p:cNvSpPr>
          <p:nvPr>
            <p:ph type="title"/>
          </p:nvPr>
        </p:nvSpPr>
        <p:spPr>
          <a:xfrm>
            <a:off x="457200" y="187550"/>
            <a:ext cx="8519532" cy="985450"/>
          </a:xfrm>
        </p:spPr>
        <p:txBody>
          <a:bodyPr>
            <a:noAutofit/>
          </a:bodyPr>
          <a:lstStyle/>
          <a:p>
            <a:r>
              <a:rPr lang="en-US" sz="3600" dirty="0" smtClean="0"/>
              <a:t>Overview of a </a:t>
            </a:r>
            <a:br>
              <a:rPr lang="en-US" sz="3600" dirty="0" smtClean="0"/>
            </a:br>
            <a:r>
              <a:rPr lang="en-US" sz="3600" dirty="0" smtClean="0"/>
              <a:t>Dual Potentiometer-Based APP Sensor</a:t>
            </a:r>
            <a:endParaRPr lang="en-US" sz="3600" dirty="0"/>
          </a:p>
        </p:txBody>
      </p:sp>
      <p:sp>
        <p:nvSpPr>
          <p:cNvPr id="10" name="Text Placeholder 9"/>
          <p:cNvSpPr>
            <a:spLocks noGrp="1"/>
          </p:cNvSpPr>
          <p:nvPr>
            <p:ph type="body" idx="1"/>
          </p:nvPr>
        </p:nvSpPr>
        <p:spPr>
          <a:xfrm>
            <a:off x="468084" y="1273625"/>
            <a:ext cx="3974874" cy="555176"/>
          </a:xfrm>
        </p:spPr>
        <p:txBody>
          <a:bodyPr>
            <a:noAutofit/>
          </a:bodyPr>
          <a:lstStyle/>
          <a:p>
            <a:pPr algn="ctr"/>
            <a:r>
              <a:rPr lang="en-US" sz="1600" i="1" dirty="0" smtClean="0"/>
              <a:t>Architecture Dual Potentiometer APP Sensor</a:t>
            </a:r>
          </a:p>
          <a:p>
            <a:pPr algn="ctr"/>
            <a:r>
              <a:rPr lang="en-US" sz="1600" i="1" dirty="0" smtClean="0"/>
              <a:t>For Camry MY 2002 - 2006</a:t>
            </a:r>
            <a:endParaRPr lang="en-US" sz="1600" i="1" dirty="0"/>
          </a:p>
        </p:txBody>
      </p:sp>
      <p:sp>
        <p:nvSpPr>
          <p:cNvPr id="11" name="Text Placeholder 10"/>
          <p:cNvSpPr>
            <a:spLocks noGrp="1"/>
          </p:cNvSpPr>
          <p:nvPr>
            <p:ph type="body" sz="quarter" idx="3"/>
          </p:nvPr>
        </p:nvSpPr>
        <p:spPr>
          <a:xfrm>
            <a:off x="4634139" y="1212933"/>
            <a:ext cx="4041775" cy="639762"/>
          </a:xfrm>
        </p:spPr>
        <p:txBody>
          <a:bodyPr>
            <a:noAutofit/>
          </a:bodyPr>
          <a:lstStyle/>
          <a:p>
            <a:pPr algn="ctr"/>
            <a:r>
              <a:rPr lang="en-US" sz="1600" i="1" dirty="0" smtClean="0"/>
              <a:t>Actual Dual Potentiometer</a:t>
            </a:r>
          </a:p>
          <a:p>
            <a:pPr algn="ctr"/>
            <a:r>
              <a:rPr lang="en-US" sz="1600" i="1" dirty="0" smtClean="0"/>
              <a:t>APP Sensor (partially disassembled)</a:t>
            </a:r>
            <a:endParaRPr lang="en-US" sz="1600" i="1" dirty="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11</a:t>
            </a:fld>
            <a:endParaRPr lang="en-US"/>
          </a:p>
        </p:txBody>
      </p:sp>
      <p:pic>
        <p:nvPicPr>
          <p:cNvPr id="15" name="Picture 2" descr="Pot_from_Junkyard_annotated"/>
          <p:cNvPicPr>
            <a:picLocks noGrp="1" noChangeAspect="1" noChangeArrowheads="1"/>
          </p:cNvPicPr>
          <p:nvPr>
            <p:ph sz="quarter" idx="4"/>
          </p:nvPr>
        </p:nvPicPr>
        <p:blipFill>
          <a:blip r:embed="rId4" cstate="print"/>
          <a:srcRect/>
          <a:stretch>
            <a:fillRect/>
          </a:stretch>
        </p:blipFill>
        <p:spPr bwMode="auto">
          <a:xfrm>
            <a:off x="4645025" y="1870972"/>
            <a:ext cx="4041775" cy="3082885"/>
          </a:xfrm>
          <a:prstGeom prst="rect">
            <a:avLst/>
          </a:prstGeom>
          <a:noFill/>
          <a:ln w="9525">
            <a:noFill/>
            <a:miter lim="800000"/>
            <a:headEnd/>
            <a:tailEnd/>
          </a:ln>
        </p:spPr>
      </p:pic>
      <p:sp>
        <p:nvSpPr>
          <p:cNvPr id="12" name="TextBox 11"/>
          <p:cNvSpPr txBox="1"/>
          <p:nvPr/>
        </p:nvSpPr>
        <p:spPr>
          <a:xfrm>
            <a:off x="203404" y="4929501"/>
            <a:ext cx="8450734" cy="1569660"/>
          </a:xfrm>
          <a:prstGeom prst="rect">
            <a:avLst/>
          </a:prstGeom>
          <a:noFill/>
        </p:spPr>
        <p:txBody>
          <a:bodyPr wrap="square" rtlCol="0">
            <a:spAutoFit/>
          </a:bodyPr>
          <a:lstStyle/>
          <a:p>
            <a:r>
              <a:rPr lang="en-US" sz="1600" b="1" i="1" dirty="0" smtClean="0"/>
              <a:t>Signal Line Labels</a:t>
            </a:r>
            <a:r>
              <a:rPr lang="en-US" sz="1600" dirty="0" smtClean="0"/>
              <a:t>:</a:t>
            </a:r>
          </a:p>
          <a:p>
            <a:pPr marL="119063" indent="-119063">
              <a:buFont typeface="Arial" pitchFamily="34" charset="0"/>
              <a:buChar char="•"/>
            </a:pPr>
            <a:r>
              <a:rPr lang="en-US" sz="1600" dirty="0" smtClean="0"/>
              <a:t>VCP1, VCP2 = voltage supply fixed at 5.0 volts for potentiometers 1 and 2, respectively</a:t>
            </a:r>
          </a:p>
          <a:p>
            <a:pPr marL="119063" indent="-119063">
              <a:buFont typeface="Arial" pitchFamily="34" charset="0"/>
              <a:buChar char="•"/>
            </a:pPr>
            <a:r>
              <a:rPr lang="en-US" sz="1600" dirty="0" smtClean="0"/>
              <a:t>VPA1, VPA2 = sliding tap, producing a voltage between VCP1, VCP2 (respectively) that is linear with pedal displacement – these are the voltage signals sent to the engine control module to control the throttle position</a:t>
            </a:r>
          </a:p>
          <a:p>
            <a:pPr marL="119063" indent="-119063">
              <a:buFont typeface="Arial" pitchFamily="34" charset="0"/>
              <a:buChar char="•"/>
            </a:pPr>
            <a:r>
              <a:rPr lang="en-US" sz="1600" dirty="0" smtClean="0"/>
              <a:t>EP1, EP2   = system ground at 0.0 volts for potentiometers 1 and 2, respectively ("E" = "Earth")</a:t>
            </a:r>
            <a:endParaRPr lang="en-US" sz="1600" dirty="0"/>
          </a:p>
        </p:txBody>
      </p:sp>
      <p:sp>
        <p:nvSpPr>
          <p:cNvPr id="13" name="TextBox 12"/>
          <p:cNvSpPr txBox="1"/>
          <p:nvPr/>
        </p:nvSpPr>
        <p:spPr>
          <a:xfrm>
            <a:off x="130621" y="4550230"/>
            <a:ext cx="4604657" cy="253916"/>
          </a:xfrm>
          <a:prstGeom prst="rect">
            <a:avLst/>
          </a:prstGeom>
          <a:noFill/>
        </p:spPr>
        <p:txBody>
          <a:bodyPr wrap="square" rtlCol="0">
            <a:spAutoFit/>
          </a:bodyPr>
          <a:lstStyle/>
          <a:p>
            <a:r>
              <a:rPr lang="en-US" sz="1050" dirty="0" smtClean="0"/>
              <a:t>Source: NESC "NHTSA Toyota UA Investigation", January 18, 2011 Figure 6.4.1.3-1</a:t>
            </a:r>
            <a:endParaRPr lang="en-US" sz="105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Pot_from_Junkyard_annotated"/>
          <p:cNvPicPr>
            <a:picLocks noGrp="1" noChangeAspect="1" noChangeArrowheads="1"/>
          </p:cNvPicPr>
          <p:nvPr>
            <p:ph sz="half" idx="1"/>
          </p:nvPr>
        </p:nvPicPr>
        <p:blipFill>
          <a:blip r:embed="rId3" cstate="print"/>
          <a:srcRect/>
          <a:stretch>
            <a:fillRect/>
          </a:stretch>
        </p:blipFill>
        <p:spPr bwMode="auto">
          <a:xfrm>
            <a:off x="457200" y="2322950"/>
            <a:ext cx="4038600" cy="3080463"/>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600" dirty="0" smtClean="0"/>
              <a:t>Partially Disassembled</a:t>
            </a:r>
            <a:br>
              <a:rPr lang="en-US" sz="3600" dirty="0" smtClean="0"/>
            </a:br>
            <a:r>
              <a:rPr lang="en-US" sz="3600" dirty="0" smtClean="0"/>
              <a:t>Dual Potentiometer-Based APP Sensor</a:t>
            </a:r>
            <a:endParaRPr lang="en-US" sz="3600" dirty="0"/>
          </a:p>
        </p:txBody>
      </p:sp>
      <p:sp>
        <p:nvSpPr>
          <p:cNvPr id="10" name="Content Placeholder 9"/>
          <p:cNvSpPr>
            <a:spLocks noGrp="1"/>
          </p:cNvSpPr>
          <p:nvPr>
            <p:ph sz="half" idx="2"/>
          </p:nvPr>
        </p:nvSpPr>
        <p:spPr>
          <a:xfrm>
            <a:off x="4648200" y="1531088"/>
            <a:ext cx="4038600" cy="4997303"/>
          </a:xfrm>
        </p:spPr>
        <p:txBody>
          <a:bodyPr>
            <a:normAutofit fontScale="70000" lnSpcReduction="20000"/>
          </a:bodyPr>
          <a:lstStyle/>
          <a:p>
            <a:r>
              <a:rPr lang="en-US" dirty="0" smtClean="0"/>
              <a:t>Ribbon Leads are a Copper Alloy Coated with 2 </a:t>
            </a:r>
            <a:r>
              <a:rPr lang="en-US" dirty="0" smtClean="0">
                <a:latin typeface="Symbol" pitchFamily="18" charset="2"/>
              </a:rPr>
              <a:t>m</a:t>
            </a:r>
            <a:r>
              <a:rPr lang="en-US" dirty="0" smtClean="0"/>
              <a:t>m of Pure Tin</a:t>
            </a:r>
          </a:p>
          <a:p>
            <a:pPr lvl="1"/>
            <a:r>
              <a:rPr lang="en-US" dirty="0" smtClean="0"/>
              <a:t>Confirmed by XRF &amp; EDS </a:t>
            </a:r>
          </a:p>
          <a:p>
            <a:endParaRPr lang="en-US" dirty="0" smtClean="0"/>
          </a:p>
          <a:p>
            <a:r>
              <a:rPr lang="en-US" dirty="0" smtClean="0"/>
              <a:t>No other coatings present on Ribbon Leads (i.e., no conformal coating over them,  no intermediate plating layers)</a:t>
            </a:r>
          </a:p>
          <a:p>
            <a:endParaRPr lang="en-US" dirty="0" smtClean="0"/>
          </a:p>
          <a:p>
            <a:r>
              <a:rPr lang="en-US" dirty="0" smtClean="0"/>
              <a:t>Separation between adjacent terminals varied from 1000 to 1500 </a:t>
            </a:r>
            <a:r>
              <a:rPr lang="en-US" dirty="0" smtClean="0">
                <a:latin typeface="Symbol" pitchFamily="18" charset="2"/>
              </a:rPr>
              <a:t>m</a:t>
            </a:r>
            <a:r>
              <a:rPr lang="en-US" dirty="0" smtClean="0"/>
              <a:t>m </a:t>
            </a:r>
          </a:p>
          <a:p>
            <a:endParaRPr lang="en-US" dirty="0" smtClean="0"/>
          </a:p>
          <a:p>
            <a:r>
              <a:rPr lang="en-US" dirty="0" smtClean="0"/>
              <a:t>Dual potentiometers produce independent electrical signals based upon pedal depression angle (VPA1 and VPA2)</a:t>
            </a:r>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12</a:t>
            </a:fld>
            <a:endParaRPr lang="en-US"/>
          </a:p>
        </p:txBody>
      </p:sp>
      <p:grpSp>
        <p:nvGrpSpPr>
          <p:cNvPr id="26" name="Group 25"/>
          <p:cNvGrpSpPr/>
          <p:nvPr/>
        </p:nvGrpSpPr>
        <p:grpSpPr>
          <a:xfrm>
            <a:off x="1567526" y="3015343"/>
            <a:ext cx="2310328" cy="2873046"/>
            <a:chOff x="1567526" y="3015343"/>
            <a:chExt cx="2310328" cy="2873046"/>
          </a:xfrm>
        </p:grpSpPr>
        <p:grpSp>
          <p:nvGrpSpPr>
            <p:cNvPr id="21" name="Group 20"/>
            <p:cNvGrpSpPr/>
            <p:nvPr/>
          </p:nvGrpSpPr>
          <p:grpSpPr>
            <a:xfrm>
              <a:off x="1567526" y="3015343"/>
              <a:ext cx="729360" cy="1447810"/>
              <a:chOff x="1567526" y="3015343"/>
              <a:chExt cx="729360" cy="1447810"/>
            </a:xfrm>
          </p:grpSpPr>
          <p:sp>
            <p:nvSpPr>
              <p:cNvPr id="13" name="Rectangle 12"/>
              <p:cNvSpPr/>
              <p:nvPr/>
            </p:nvSpPr>
            <p:spPr>
              <a:xfrm>
                <a:off x="1600200" y="3015343"/>
                <a:ext cx="696686"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89314" y="3254829"/>
                <a:ext cx="696686"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78424" y="3505203"/>
                <a:ext cx="696686"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67534" y="3744691"/>
                <a:ext cx="696686"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78416" y="3995065"/>
                <a:ext cx="696686"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567526" y="4234553"/>
                <a:ext cx="696686"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Arrow Connector 22"/>
            <p:cNvCxnSpPr/>
            <p:nvPr/>
          </p:nvCxnSpPr>
          <p:spPr>
            <a:xfrm rot="16200000" flipV="1">
              <a:off x="1905000" y="4593774"/>
              <a:ext cx="1034145" cy="7511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948543" y="5519057"/>
              <a:ext cx="1929311" cy="369332"/>
            </a:xfrm>
            <a:prstGeom prst="rect">
              <a:avLst/>
            </a:prstGeom>
            <a:noFill/>
          </p:spPr>
          <p:txBody>
            <a:bodyPr wrap="none" rtlCol="0">
              <a:spAutoFit/>
            </a:bodyPr>
            <a:lstStyle/>
            <a:p>
              <a:r>
                <a:rPr lang="en-US" dirty="0" smtClean="0">
                  <a:solidFill>
                    <a:srgbClr val="FF0000"/>
                  </a:solidFill>
                </a:rPr>
                <a:t>Tin-plated Cu alloy</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1000"/>
                                  </p:stCondLst>
                                  <p:childTnLst>
                                    <p:set>
                                      <p:cBhvr>
                                        <p:cTn id="9" dur="1" fill="hold">
                                          <p:stCondLst>
                                            <p:cond delay="0"/>
                                          </p:stCondLst>
                                        </p:cTn>
                                        <p:tgtEl>
                                          <p:spTgt spid="26"/>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1000"/>
                                  </p:stCondLst>
                                  <p:childTnLst>
                                    <p:set>
                                      <p:cBhvr>
                                        <p:cTn id="15" dur="1" fill="hold">
                                          <p:stCondLst>
                                            <p:cond delay="0"/>
                                          </p:stCondLst>
                                        </p:cTn>
                                        <p:tgtEl>
                                          <p:spTgt spid="26"/>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22477"/>
            <a:ext cx="8229600" cy="1143000"/>
          </a:xfrm>
        </p:spPr>
        <p:txBody>
          <a:bodyPr>
            <a:noAutofit/>
          </a:bodyPr>
          <a:lstStyle/>
          <a:p>
            <a:r>
              <a:rPr lang="en-US" sz="2800" dirty="0" smtClean="0"/>
              <a:t>Source of Accelerator Pedal Assembly Provided to NASA Metal Whisker Team</a:t>
            </a:r>
            <a:br>
              <a:rPr lang="en-US" sz="2800" dirty="0" smtClean="0"/>
            </a:br>
            <a:r>
              <a:rPr lang="en-US" sz="2400" u="sng" dirty="0" smtClean="0">
                <a:hlinkClick r:id="rId3"/>
              </a:rPr>
              <a:t> http://www-odi.nhtsa.dot.gov/complaints/</a:t>
            </a:r>
            <a:r>
              <a:rPr lang="en-US" sz="2800" dirty="0" smtClean="0"/>
              <a:t/>
            </a:r>
            <a:br>
              <a:rPr lang="en-US" sz="2800" dirty="0" smtClean="0"/>
            </a:br>
            <a:endParaRPr lang="en-US" sz="2800" dirty="0"/>
          </a:p>
        </p:txBody>
      </p:sp>
      <p:sp>
        <p:nvSpPr>
          <p:cNvPr id="9" name="Content Placeholder 8"/>
          <p:cNvSpPr>
            <a:spLocks noGrp="1"/>
          </p:cNvSpPr>
          <p:nvPr>
            <p:ph idx="1"/>
          </p:nvPr>
        </p:nvSpPr>
        <p:spPr>
          <a:xfrm>
            <a:off x="457200" y="1395063"/>
            <a:ext cx="8229600" cy="4525963"/>
          </a:xfrm>
        </p:spPr>
        <p:txBody>
          <a:bodyPr>
            <a:normAutofit fontScale="40000" lnSpcReduction="20000"/>
          </a:bodyPr>
          <a:lstStyle/>
          <a:p>
            <a:r>
              <a:rPr lang="en-US" sz="4000" dirty="0" smtClean="0"/>
              <a:t>Make : TOYOTA 	Model : CAMRY 	</a:t>
            </a:r>
            <a:r>
              <a:rPr lang="en-US" sz="5000" b="1" dirty="0" smtClean="0">
                <a:solidFill>
                  <a:srgbClr val="C00000"/>
                </a:solidFill>
              </a:rPr>
              <a:t>Year : 2003 </a:t>
            </a:r>
          </a:p>
          <a:p>
            <a:r>
              <a:rPr lang="en-US" sz="4000" dirty="0" smtClean="0"/>
              <a:t>Manufacturer : 	TOYOTA MOTOR CORPORATION   		Crash : 	No </a:t>
            </a:r>
          </a:p>
          <a:p>
            <a:r>
              <a:rPr lang="en-US" sz="4000" dirty="0" smtClean="0"/>
              <a:t>Fire : No			Number of Injuries: 	0 </a:t>
            </a:r>
          </a:p>
          <a:p>
            <a:r>
              <a:rPr lang="en-US" sz="4000" dirty="0" smtClean="0"/>
              <a:t>ODI ID Number : 	10304368 		Number of Deaths: 	0 </a:t>
            </a:r>
          </a:p>
          <a:p>
            <a:r>
              <a:rPr lang="en-US" sz="5000" b="1" dirty="0" smtClean="0">
                <a:solidFill>
                  <a:srgbClr val="C00000"/>
                </a:solidFill>
              </a:rPr>
              <a:t>Date of Failure: 	November 11, 2009 </a:t>
            </a:r>
          </a:p>
          <a:p>
            <a:r>
              <a:rPr lang="en-US" sz="4000" dirty="0" smtClean="0"/>
              <a:t>Component: 	VEHICLE SPEED CONTROL:	ACCELERATOR PEDAL </a:t>
            </a:r>
          </a:p>
          <a:p>
            <a:r>
              <a:rPr lang="en-US" sz="4000" dirty="0" smtClean="0"/>
              <a:t>Failure Mileage:	</a:t>
            </a:r>
            <a:r>
              <a:rPr lang="ru-RU" sz="4000" dirty="0" smtClean="0"/>
              <a:t>8</a:t>
            </a:r>
            <a:r>
              <a:rPr lang="en-US" sz="4000" dirty="0" smtClean="0"/>
              <a:t>1,957 </a:t>
            </a:r>
            <a:r>
              <a:rPr lang="en-US" sz="3000" i="1" dirty="0" smtClean="0"/>
              <a:t>(information courtesy of DOT)</a:t>
            </a:r>
            <a:endParaRPr lang="en-US" dirty="0" smtClean="0"/>
          </a:p>
          <a:p>
            <a:r>
              <a:rPr lang="en-US" sz="4000" dirty="0" smtClean="0"/>
              <a:t>Summary: </a:t>
            </a:r>
            <a:br>
              <a:rPr lang="en-US" sz="4000" dirty="0" smtClean="0"/>
            </a:br>
            <a:r>
              <a:rPr lang="en-US" sz="4000" dirty="0" smtClean="0"/>
              <a:t>I HAVE A 2003 CAMRY. ON NOV. 8, 2009 I HAD A VERY BIG PROBLEM WITH THE ACCELERATOR. WHEN STEPPING ON THE GAS PEDAL I COULDN'T GET ANY GAS, AND THEN THE CAR WOULD JERK FORWARD AT A RAPID RATE SO THAT I HAD TO APPLY THE BRAKES. IT WAS TOTALLY UNDRIVABLE. </a:t>
            </a:r>
            <a:br>
              <a:rPr lang="en-US" sz="4000" dirty="0" smtClean="0"/>
            </a:br>
            <a:r>
              <a:rPr lang="en-US" sz="4000" dirty="0" smtClean="0"/>
              <a:t/>
            </a:r>
            <a:br>
              <a:rPr lang="en-US" sz="4000" dirty="0" smtClean="0"/>
            </a:br>
            <a:r>
              <a:rPr lang="en-US" sz="4000" dirty="0" smtClean="0"/>
              <a:t>THE MECHANIC REPLACED THE GAS PEDAL ASSEMBLY, AND I HAVE THE OLD PART IN MY POSSESSION. THE PART WAS $428.01 PLUS THE LABOR COST. MY OLD CAMRY I DROVE FOR 12 YEARS WITHOUT ANY PROBLEMS. </a:t>
            </a:r>
            <a:br>
              <a:rPr lang="en-US" sz="4000" dirty="0" smtClean="0"/>
            </a:br>
            <a:r>
              <a:rPr lang="en-US" sz="4000" dirty="0" smtClean="0"/>
              <a:t/>
            </a:r>
            <a:br>
              <a:rPr lang="en-US" sz="4000" dirty="0" smtClean="0"/>
            </a:br>
            <a:r>
              <a:rPr lang="en-US" sz="4000" dirty="0" smtClean="0"/>
              <a:t>I FEEL THE PART WAS DEFECTIVE AND THAT TOYOTA SHOULD REIMBURSE ME FOR THE COST OF REPLACEMENT. WOULD YOUR AGENCY PLEASE LOOK INTO THIS FOR ME? </a:t>
            </a:r>
            <a:endParaRPr lang="en-US" sz="4000" dirty="0"/>
          </a:p>
        </p:txBody>
      </p:sp>
      <p:sp>
        <p:nvSpPr>
          <p:cNvPr id="5" name="Date Placeholder 4"/>
          <p:cNvSpPr>
            <a:spLocks noGrp="1"/>
          </p:cNvSpPr>
          <p:nvPr>
            <p:ph type="dt" sz="half" idx="10"/>
          </p:nvPr>
        </p:nvSpPr>
        <p:spPr/>
        <p:txBody>
          <a:bodyPr/>
          <a:lstStyle/>
          <a:p>
            <a:r>
              <a:rPr lang="en-US" smtClean="0"/>
              <a:t>9/14/2011</a:t>
            </a:r>
            <a:endParaRPr lang="en-US"/>
          </a:p>
        </p:txBody>
      </p:sp>
      <p:sp>
        <p:nvSpPr>
          <p:cNvPr id="6" name="Footer Placeholder 5"/>
          <p:cNvSpPr>
            <a:spLocks noGrp="1"/>
          </p:cNvSpPr>
          <p:nvPr>
            <p:ph type="ftr" sz="quarter" idx="11"/>
          </p:nvPr>
        </p:nvSpPr>
        <p:spPr/>
        <p:txBody>
          <a:bodyPr/>
          <a:lstStyle/>
          <a:p>
            <a:r>
              <a:rPr lang="en-US" smtClean="0"/>
              <a:t>5th International Tin Whisker Symposium</a:t>
            </a:r>
            <a:endParaRPr lang="en-US"/>
          </a:p>
        </p:txBody>
      </p:sp>
      <p:sp>
        <p:nvSpPr>
          <p:cNvPr id="7" name="Slide Number Placeholder 6"/>
          <p:cNvSpPr>
            <a:spLocks noGrp="1"/>
          </p:cNvSpPr>
          <p:nvPr>
            <p:ph type="sldNum" sz="quarter" idx="12"/>
          </p:nvPr>
        </p:nvSpPr>
        <p:spPr/>
        <p:txBody>
          <a:bodyPr/>
          <a:lstStyle/>
          <a:p>
            <a:fld id="{B9E413AF-D360-4B11-A2D9-E7D7BB00E76F}" type="slidenum">
              <a:rPr lang="en-US" smtClean="0"/>
              <a:pPr/>
              <a:t>13</a:t>
            </a:fld>
            <a:endParaRPr lang="en-US"/>
          </a:p>
        </p:txBody>
      </p:sp>
      <p:sp>
        <p:nvSpPr>
          <p:cNvPr id="10" name="TextBox 9"/>
          <p:cNvSpPr txBox="1"/>
          <p:nvPr/>
        </p:nvSpPr>
        <p:spPr>
          <a:xfrm>
            <a:off x="159489" y="5816007"/>
            <a:ext cx="8644269" cy="861774"/>
          </a:xfrm>
          <a:prstGeom prst="rect">
            <a:avLst/>
          </a:prstGeom>
          <a:noFill/>
        </p:spPr>
        <p:txBody>
          <a:bodyPr wrap="square" rtlCol="0">
            <a:spAutoFit/>
          </a:bodyPr>
          <a:lstStyle/>
          <a:p>
            <a:pPr marL="0" lvl="1"/>
            <a:r>
              <a:rPr lang="en-US" sz="1600" i="1" dirty="0" smtClean="0"/>
              <a:t>NOTE: NHTSA report states warranty analyses identified at least two additional failures due to tin whiskers in similarly designed APP sensors</a:t>
            </a:r>
          </a:p>
          <a:p>
            <a:endParaRPr lang="en-US" sz="16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Failure Analysis of</a:t>
            </a:r>
            <a:br>
              <a:rPr lang="en-US" dirty="0" smtClean="0"/>
            </a:br>
            <a:r>
              <a:rPr lang="en-US" dirty="0" smtClean="0"/>
              <a:t>2003 Camry APP Sensor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Electrical Tests on Receipt by NESC at Goddard</a:t>
            </a:r>
          </a:p>
          <a:p>
            <a:pPr lvl="1"/>
            <a:r>
              <a:rPr lang="en-US" dirty="0" smtClean="0"/>
              <a:t>The presence of a short was explored by using four different ohm-meters, testing on two vehicles and a vehicle simulator</a:t>
            </a:r>
          </a:p>
          <a:p>
            <a:pPr lvl="1"/>
            <a:r>
              <a:rPr lang="en-US" dirty="0" smtClean="0"/>
              <a:t>Each method found a short</a:t>
            </a:r>
          </a:p>
          <a:p>
            <a:r>
              <a:rPr lang="en-US" dirty="0" smtClean="0"/>
              <a:t>Physical Analysis of Internal Components</a:t>
            </a:r>
          </a:p>
          <a:p>
            <a:pPr lvl="1"/>
            <a:r>
              <a:rPr lang="en-US" dirty="0" smtClean="0"/>
              <a:t>Optical Microscopy &amp; Scanning Electron Microscopy (SEM) to inspect for the cause of the short</a:t>
            </a:r>
          </a:p>
          <a:p>
            <a:pPr lvl="1"/>
            <a:r>
              <a:rPr lang="en-US" dirty="0" smtClean="0"/>
              <a:t>X-Ray Fluorescence (XRF) Spectroscopy to determine material composition: elements and thickness of layers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Electrical Tests on</a:t>
            </a:r>
            <a:br>
              <a:rPr lang="en-US" dirty="0" smtClean="0"/>
            </a:br>
            <a:r>
              <a:rPr lang="en-US" dirty="0" smtClean="0"/>
              <a:t>2003 Camry APP Sensor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Resistance measurements between all combinations of external APP sensor connector pins detected an intermittent resistive short between VPA1 and VPA2</a:t>
            </a:r>
          </a:p>
          <a:p>
            <a:pPr lvl="1"/>
            <a:r>
              <a:rPr lang="en-US" dirty="0" smtClean="0"/>
              <a:t>Measurements made using multiple </a:t>
            </a:r>
            <a:r>
              <a:rPr lang="en-US" dirty="0" err="1" smtClean="0"/>
              <a:t>multimeters</a:t>
            </a:r>
            <a:endParaRPr lang="en-US" dirty="0" smtClean="0"/>
          </a:p>
          <a:p>
            <a:pPr lvl="1"/>
            <a:r>
              <a:rPr lang="en-US" dirty="0" smtClean="0"/>
              <a:t>Initially, ~3.5M</a:t>
            </a:r>
            <a:r>
              <a:rPr lang="en-US" dirty="0" smtClean="0">
                <a:sym typeface="Symbol"/>
              </a:rPr>
              <a:t>, dropping to </a:t>
            </a:r>
            <a:r>
              <a:rPr lang="en-US" dirty="0" smtClean="0"/>
              <a:t>~5k</a:t>
            </a:r>
            <a:r>
              <a:rPr lang="en-US" dirty="0" smtClean="0">
                <a:sym typeface="Symbol"/>
              </a:rPr>
              <a:t>, </a:t>
            </a:r>
            <a:r>
              <a:rPr lang="en-US" dirty="0" smtClean="0"/>
              <a:t> and then remaining between 238</a:t>
            </a:r>
            <a:r>
              <a:rPr lang="en-US" dirty="0" smtClean="0">
                <a:sym typeface="Symbol"/>
              </a:rPr>
              <a:t> to </a:t>
            </a:r>
            <a:r>
              <a:rPr lang="en-US" dirty="0" smtClean="0"/>
              <a:t>250</a:t>
            </a:r>
            <a:r>
              <a:rPr lang="en-US" dirty="0" smtClean="0">
                <a:sym typeface="Symbol"/>
              </a:rPr>
              <a:t>, until the pedal assembly was mechanically shocked</a:t>
            </a:r>
            <a:endParaRPr lang="en-US" dirty="0" smtClean="0"/>
          </a:p>
          <a:p>
            <a:pPr lvl="1"/>
            <a:r>
              <a:rPr lang="en-US" dirty="0" smtClean="0"/>
              <a:t>Mechanical shock to the pedal assembly returned the resistance to ~3.5M</a:t>
            </a:r>
            <a:r>
              <a:rPr lang="en-US" dirty="0" smtClean="0">
                <a:sym typeface="Symbol"/>
              </a:rPr>
              <a:t> and further pedal actuations dropped the resistance again to ~5k and finally to the range between </a:t>
            </a:r>
            <a:r>
              <a:rPr lang="en-US" dirty="0" smtClean="0"/>
              <a:t>238</a:t>
            </a:r>
            <a:r>
              <a:rPr lang="en-US" dirty="0" smtClean="0">
                <a:sym typeface="Symbol"/>
              </a:rPr>
              <a:t> to </a:t>
            </a:r>
            <a:r>
              <a:rPr lang="en-US" dirty="0" smtClean="0"/>
              <a:t>250</a:t>
            </a:r>
            <a:r>
              <a:rPr lang="en-US" dirty="0" smtClean="0">
                <a:sym typeface="Symbol"/>
              </a:rPr>
              <a:t></a:t>
            </a:r>
          </a:p>
          <a:p>
            <a:pPr lvl="1"/>
            <a:r>
              <a:rPr lang="en-US" dirty="0" smtClean="0">
                <a:sym typeface="Symbol"/>
              </a:rPr>
              <a:t>This shorting resistance remained unchanged throughout the entire range of travel of the pedal, except when mechanical shocks were delivered</a:t>
            </a:r>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8" name="Straight Connector 57"/>
          <p:cNvCxnSpPr/>
          <p:nvPr/>
        </p:nvCxnSpPr>
        <p:spPr>
          <a:xfrm rot="10800000" flipV="1">
            <a:off x="4586183" y="5124892"/>
            <a:ext cx="1357418" cy="3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3072810" y="6049926"/>
            <a:ext cx="2530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NASA GSFC Parts Analysis Lab</a:t>
            </a:r>
            <a:endParaRPr lang="en-US" dirty="0"/>
          </a:p>
        </p:txBody>
      </p:sp>
      <p:sp>
        <p:nvSpPr>
          <p:cNvPr id="3" name="Content Placeholder 2"/>
          <p:cNvSpPr>
            <a:spLocks noGrp="1"/>
          </p:cNvSpPr>
          <p:nvPr>
            <p:ph sz="half" idx="1"/>
          </p:nvPr>
        </p:nvSpPr>
        <p:spPr>
          <a:xfrm>
            <a:off x="259307" y="1600201"/>
            <a:ext cx="8289270" cy="3301408"/>
          </a:xfrm>
        </p:spPr>
        <p:txBody>
          <a:bodyPr>
            <a:normAutofit fontScale="77500" lnSpcReduction="20000"/>
          </a:bodyPr>
          <a:lstStyle/>
          <a:p>
            <a:r>
              <a:rPr lang="en-US" dirty="0" smtClean="0"/>
              <a:t>APP sensor brought into the parts analysis lab at Goddard for further analysis</a:t>
            </a:r>
          </a:p>
          <a:p>
            <a:pPr lvl="1"/>
            <a:r>
              <a:rPr lang="en-US" dirty="0" smtClean="0"/>
              <a:t>Intermittent resistance behavior confirmed</a:t>
            </a:r>
          </a:p>
          <a:p>
            <a:endParaRPr lang="en-US" dirty="0" smtClean="0"/>
          </a:p>
          <a:p>
            <a:r>
              <a:rPr lang="en-US" dirty="0" smtClean="0"/>
              <a:t>Disassembly methods chosen to preserve evidence of conductive debris</a:t>
            </a:r>
          </a:p>
          <a:p>
            <a:pPr lvl="1"/>
            <a:r>
              <a:rPr lang="en-US" dirty="0" smtClean="0"/>
              <a:t>Plastic housing removed without delivering shocks or introducing debris</a:t>
            </a:r>
          </a:p>
          <a:p>
            <a:pPr lvl="1"/>
            <a:r>
              <a:rPr lang="en-US" dirty="0" smtClean="0"/>
              <a:t>Shorting resistance was continually monitored using a Fluke 87V </a:t>
            </a:r>
            <a:r>
              <a:rPr lang="en-US" dirty="0" err="1" smtClean="0"/>
              <a:t>multimeter</a:t>
            </a:r>
            <a:r>
              <a:rPr lang="en-US" dirty="0" smtClean="0"/>
              <a:t> in series with a 100k</a:t>
            </a:r>
            <a:r>
              <a:rPr lang="en-US" dirty="0" smtClean="0">
                <a:latin typeface="Symbol" pitchFamily="18" charset="2"/>
              </a:rPr>
              <a:t>W</a:t>
            </a:r>
            <a:r>
              <a:rPr lang="en-US" dirty="0" smtClean="0"/>
              <a:t> protection resistor, and shown to remain at 238</a:t>
            </a:r>
            <a:r>
              <a:rPr lang="en-US" dirty="0" smtClean="0">
                <a:sym typeface="Symbol"/>
              </a:rPr>
              <a:t></a:t>
            </a:r>
            <a:r>
              <a:rPr lang="en-US" dirty="0" smtClean="0"/>
              <a:t> throughout disassembly, except for several excursions to “open circuit” (&gt;50M</a:t>
            </a:r>
            <a:r>
              <a:rPr lang="en-US" dirty="0" smtClean="0">
                <a:latin typeface="Symbol" pitchFamily="18" charset="2"/>
              </a:rPr>
              <a:t>W</a:t>
            </a:r>
            <a:r>
              <a:rPr lang="en-US" dirty="0" smtClean="0"/>
              <a:t>) followed by return to about 238</a:t>
            </a:r>
            <a:r>
              <a:rPr lang="en-US" dirty="0" smtClean="0">
                <a:sym typeface="Symbol"/>
              </a:rPr>
              <a:t></a:t>
            </a:r>
            <a:endParaRPr lang="en-US" dirty="0" smtClean="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16</a:t>
            </a:fld>
            <a:endParaRPr lang="en-US"/>
          </a:p>
        </p:txBody>
      </p:sp>
      <p:sp>
        <p:nvSpPr>
          <p:cNvPr id="9" name="Oval 9"/>
          <p:cNvSpPr>
            <a:spLocks noChangeArrowheads="1"/>
          </p:cNvSpPr>
          <p:nvPr/>
        </p:nvSpPr>
        <p:spPr bwMode="auto">
          <a:xfrm>
            <a:off x="2859421" y="5416425"/>
            <a:ext cx="442913" cy="501650"/>
          </a:xfrm>
          <a:prstGeom prst="ellipse">
            <a:avLst/>
          </a:prstGeom>
          <a:noFill/>
          <a:ln w="9525">
            <a:solidFill>
              <a:schemeClr val="tx1"/>
            </a:solidFill>
            <a:round/>
            <a:headEnd/>
            <a:tailEnd/>
          </a:ln>
        </p:spPr>
        <p:txBody>
          <a:bodyPr wrap="none" anchor="ctr"/>
          <a:lstStyle/>
          <a:p>
            <a:pPr algn="ctr"/>
            <a:r>
              <a:rPr lang="en-US" sz="3200" dirty="0" smtClean="0"/>
              <a:t>Ω</a:t>
            </a:r>
            <a:endParaRPr lang="en-US" sz="3200" dirty="0"/>
          </a:p>
        </p:txBody>
      </p:sp>
      <p:grpSp>
        <p:nvGrpSpPr>
          <p:cNvPr id="10" name="Group 14"/>
          <p:cNvGrpSpPr>
            <a:grpSpLocks/>
          </p:cNvGrpSpPr>
          <p:nvPr/>
        </p:nvGrpSpPr>
        <p:grpSpPr bwMode="auto">
          <a:xfrm>
            <a:off x="3698840" y="4965279"/>
            <a:ext cx="889000" cy="166688"/>
            <a:chOff x="2256" y="2832"/>
            <a:chExt cx="864" cy="144"/>
          </a:xfrm>
          <a:noFill/>
        </p:grpSpPr>
        <p:sp>
          <p:nvSpPr>
            <p:cNvPr id="11" name="Line 15"/>
            <p:cNvSpPr>
              <a:spLocks noChangeShapeType="1"/>
            </p:cNvSpPr>
            <p:nvPr/>
          </p:nvSpPr>
          <p:spPr bwMode="auto">
            <a:xfrm flipV="1">
              <a:off x="2256" y="2832"/>
              <a:ext cx="144" cy="144"/>
            </a:xfrm>
            <a:prstGeom prst="line">
              <a:avLst/>
            </a:prstGeom>
            <a:grpFill/>
            <a:ln w="38100">
              <a:solidFill>
                <a:schemeClr val="tx1"/>
              </a:solidFill>
              <a:round/>
              <a:headEnd/>
              <a:tailEnd/>
            </a:ln>
          </p:spPr>
          <p:txBody>
            <a:bodyPr/>
            <a:lstStyle/>
            <a:p>
              <a:endParaRPr lang="en-US"/>
            </a:p>
          </p:txBody>
        </p:sp>
        <p:sp>
          <p:nvSpPr>
            <p:cNvPr id="12" name="Line 16"/>
            <p:cNvSpPr>
              <a:spLocks noChangeShapeType="1"/>
            </p:cNvSpPr>
            <p:nvPr/>
          </p:nvSpPr>
          <p:spPr bwMode="auto">
            <a:xfrm flipH="1" flipV="1">
              <a:off x="2400" y="2832"/>
              <a:ext cx="144" cy="144"/>
            </a:xfrm>
            <a:prstGeom prst="line">
              <a:avLst/>
            </a:prstGeom>
            <a:grpFill/>
            <a:ln w="38100">
              <a:solidFill>
                <a:schemeClr val="tx1"/>
              </a:solidFill>
              <a:round/>
              <a:headEnd/>
              <a:tailEnd/>
            </a:ln>
          </p:spPr>
          <p:txBody>
            <a:bodyPr/>
            <a:lstStyle/>
            <a:p>
              <a:endParaRPr lang="en-US"/>
            </a:p>
          </p:txBody>
        </p:sp>
        <p:sp>
          <p:nvSpPr>
            <p:cNvPr id="13" name="Line 17"/>
            <p:cNvSpPr>
              <a:spLocks noChangeShapeType="1"/>
            </p:cNvSpPr>
            <p:nvPr/>
          </p:nvSpPr>
          <p:spPr bwMode="auto">
            <a:xfrm flipV="1">
              <a:off x="2544" y="2832"/>
              <a:ext cx="144" cy="144"/>
            </a:xfrm>
            <a:prstGeom prst="line">
              <a:avLst/>
            </a:prstGeom>
            <a:grpFill/>
            <a:ln w="38100">
              <a:solidFill>
                <a:schemeClr val="tx1"/>
              </a:solidFill>
              <a:round/>
              <a:headEnd/>
              <a:tailEnd/>
            </a:ln>
          </p:spPr>
          <p:txBody>
            <a:bodyPr/>
            <a:lstStyle/>
            <a:p>
              <a:endParaRPr lang="en-US"/>
            </a:p>
          </p:txBody>
        </p:sp>
        <p:sp>
          <p:nvSpPr>
            <p:cNvPr id="14" name="Line 18"/>
            <p:cNvSpPr>
              <a:spLocks noChangeShapeType="1"/>
            </p:cNvSpPr>
            <p:nvPr/>
          </p:nvSpPr>
          <p:spPr bwMode="auto">
            <a:xfrm flipH="1" flipV="1">
              <a:off x="2688" y="2832"/>
              <a:ext cx="144" cy="144"/>
            </a:xfrm>
            <a:prstGeom prst="line">
              <a:avLst/>
            </a:prstGeom>
            <a:grpFill/>
            <a:ln w="38100">
              <a:solidFill>
                <a:schemeClr val="tx1"/>
              </a:solidFill>
              <a:round/>
              <a:headEnd/>
              <a:tailEnd/>
            </a:ln>
          </p:spPr>
          <p:txBody>
            <a:bodyPr/>
            <a:lstStyle/>
            <a:p>
              <a:endParaRPr lang="en-US"/>
            </a:p>
          </p:txBody>
        </p:sp>
        <p:sp>
          <p:nvSpPr>
            <p:cNvPr id="15" name="Line 19"/>
            <p:cNvSpPr>
              <a:spLocks noChangeShapeType="1"/>
            </p:cNvSpPr>
            <p:nvPr/>
          </p:nvSpPr>
          <p:spPr bwMode="auto">
            <a:xfrm flipV="1">
              <a:off x="2832" y="2832"/>
              <a:ext cx="144" cy="144"/>
            </a:xfrm>
            <a:prstGeom prst="line">
              <a:avLst/>
            </a:prstGeom>
            <a:grpFill/>
            <a:ln w="38100">
              <a:solidFill>
                <a:schemeClr val="tx1"/>
              </a:solidFill>
              <a:round/>
              <a:headEnd/>
              <a:tailEnd/>
            </a:ln>
          </p:spPr>
          <p:txBody>
            <a:bodyPr/>
            <a:lstStyle/>
            <a:p>
              <a:endParaRPr lang="en-US"/>
            </a:p>
          </p:txBody>
        </p:sp>
        <p:sp>
          <p:nvSpPr>
            <p:cNvPr id="16" name="Line 20"/>
            <p:cNvSpPr>
              <a:spLocks noChangeShapeType="1"/>
            </p:cNvSpPr>
            <p:nvPr/>
          </p:nvSpPr>
          <p:spPr bwMode="auto">
            <a:xfrm flipH="1" flipV="1">
              <a:off x="2976" y="2832"/>
              <a:ext cx="144" cy="144"/>
            </a:xfrm>
            <a:prstGeom prst="line">
              <a:avLst/>
            </a:prstGeom>
            <a:grpFill/>
            <a:ln w="38100">
              <a:solidFill>
                <a:schemeClr val="tx1"/>
              </a:solidFill>
              <a:round/>
              <a:headEnd/>
              <a:tailEnd/>
            </a:ln>
          </p:spPr>
          <p:txBody>
            <a:bodyPr/>
            <a:lstStyle/>
            <a:p>
              <a:endParaRPr lang="en-US"/>
            </a:p>
          </p:txBody>
        </p:sp>
      </p:grpSp>
      <p:sp>
        <p:nvSpPr>
          <p:cNvPr id="21" name="Text Box 25"/>
          <p:cNvSpPr txBox="1">
            <a:spLocks noChangeArrowheads="1"/>
          </p:cNvSpPr>
          <p:nvPr/>
        </p:nvSpPr>
        <p:spPr bwMode="auto">
          <a:xfrm>
            <a:off x="3600415" y="5133554"/>
            <a:ext cx="1457450" cy="338554"/>
          </a:xfrm>
          <a:prstGeom prst="rect">
            <a:avLst/>
          </a:prstGeom>
          <a:noFill/>
          <a:ln w="9525">
            <a:noFill/>
            <a:miter lim="800000"/>
            <a:headEnd/>
            <a:tailEnd/>
          </a:ln>
        </p:spPr>
        <p:txBody>
          <a:bodyPr wrap="none">
            <a:spAutoFit/>
          </a:bodyPr>
          <a:lstStyle/>
          <a:p>
            <a:r>
              <a:rPr lang="en-US" sz="1600" dirty="0" smtClean="0"/>
              <a:t>R</a:t>
            </a:r>
            <a:r>
              <a:rPr lang="en-US" sz="1600" baseline="-25000" dirty="0"/>
              <a:t>S</a:t>
            </a:r>
            <a:r>
              <a:rPr lang="en-US" sz="1600" dirty="0" smtClean="0"/>
              <a:t> </a:t>
            </a:r>
            <a:r>
              <a:rPr lang="en-US" sz="1600" dirty="0"/>
              <a:t>~ </a:t>
            </a:r>
            <a:r>
              <a:rPr lang="en-US" sz="1600" dirty="0" smtClean="0"/>
              <a:t>100 </a:t>
            </a:r>
            <a:r>
              <a:rPr lang="en-US" sz="1600" dirty="0" err="1"/>
              <a:t>kohms</a:t>
            </a:r>
            <a:endParaRPr lang="en-US" sz="1600" dirty="0"/>
          </a:p>
        </p:txBody>
      </p:sp>
      <p:sp>
        <p:nvSpPr>
          <p:cNvPr id="23" name="Text Box 27"/>
          <p:cNvSpPr txBox="1">
            <a:spLocks noChangeArrowheads="1"/>
          </p:cNvSpPr>
          <p:nvPr/>
        </p:nvSpPr>
        <p:spPr bwMode="auto">
          <a:xfrm>
            <a:off x="5922358" y="5392834"/>
            <a:ext cx="914378" cy="369332"/>
          </a:xfrm>
          <a:prstGeom prst="rect">
            <a:avLst/>
          </a:prstGeom>
          <a:noFill/>
          <a:ln w="9525">
            <a:noFill/>
            <a:miter lim="800000"/>
            <a:headEnd/>
            <a:tailEnd/>
          </a:ln>
        </p:spPr>
        <p:txBody>
          <a:bodyPr wrap="square">
            <a:spAutoFit/>
          </a:bodyPr>
          <a:lstStyle/>
          <a:p>
            <a:r>
              <a:rPr lang="en-US" b="0" dirty="0" err="1" smtClean="0"/>
              <a:t>R</a:t>
            </a:r>
            <a:r>
              <a:rPr lang="en-US" b="0" baseline="-25000" dirty="0" err="1" smtClean="0"/>
              <a:t>Whisker</a:t>
            </a:r>
            <a:endParaRPr lang="en-US" b="0" baseline="-25000" dirty="0"/>
          </a:p>
        </p:txBody>
      </p:sp>
      <p:cxnSp>
        <p:nvCxnSpPr>
          <p:cNvPr id="24" name="AutoShape 28"/>
          <p:cNvCxnSpPr>
            <a:cxnSpLocks noChangeShapeType="1"/>
          </p:cNvCxnSpPr>
          <p:nvPr/>
        </p:nvCxnSpPr>
        <p:spPr bwMode="auto">
          <a:xfrm rot="16200000" flipV="1">
            <a:off x="2969557" y="5249413"/>
            <a:ext cx="276543" cy="6240"/>
          </a:xfrm>
          <a:prstGeom prst="straightConnector1">
            <a:avLst/>
          </a:prstGeom>
          <a:noFill/>
          <a:ln w="9525">
            <a:solidFill>
              <a:schemeClr val="tx1"/>
            </a:solidFill>
            <a:round/>
            <a:headEnd/>
            <a:tailEnd/>
          </a:ln>
        </p:spPr>
      </p:cxnSp>
      <p:sp>
        <p:nvSpPr>
          <p:cNvPr id="28" name="Rectangle 27"/>
          <p:cNvSpPr/>
          <p:nvPr/>
        </p:nvSpPr>
        <p:spPr>
          <a:xfrm>
            <a:off x="5380075" y="5039832"/>
            <a:ext cx="733646" cy="2339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ne 26"/>
          <p:cNvSpPr>
            <a:spLocks noChangeShapeType="1"/>
          </p:cNvSpPr>
          <p:nvPr/>
        </p:nvSpPr>
        <p:spPr bwMode="auto">
          <a:xfrm flipH="1" flipV="1">
            <a:off x="5780866" y="5264689"/>
            <a:ext cx="49213" cy="725488"/>
          </a:xfrm>
          <a:prstGeom prst="line">
            <a:avLst/>
          </a:prstGeom>
          <a:noFill/>
          <a:ln w="76200">
            <a:solidFill>
              <a:srgbClr val="FF3300"/>
            </a:solidFill>
            <a:round/>
            <a:headEnd/>
            <a:tailEnd/>
          </a:ln>
        </p:spPr>
        <p:txBody>
          <a:bodyPr/>
          <a:lstStyle/>
          <a:p>
            <a:endParaRPr lang="en-US"/>
          </a:p>
        </p:txBody>
      </p:sp>
      <p:sp>
        <p:nvSpPr>
          <p:cNvPr id="29" name="Rectangle 28"/>
          <p:cNvSpPr/>
          <p:nvPr/>
        </p:nvSpPr>
        <p:spPr>
          <a:xfrm>
            <a:off x="5394252" y="5904613"/>
            <a:ext cx="733646" cy="2339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10800000">
            <a:off x="3104709" y="5124892"/>
            <a:ext cx="57415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AutoShape 28"/>
          <p:cNvCxnSpPr>
            <a:cxnSpLocks noChangeShapeType="1"/>
            <a:endCxn id="9" idx="4"/>
          </p:cNvCxnSpPr>
          <p:nvPr/>
        </p:nvCxnSpPr>
        <p:spPr bwMode="auto">
          <a:xfrm rot="16200000" flipV="1">
            <a:off x="3016235" y="5982718"/>
            <a:ext cx="131850" cy="2564"/>
          </a:xfrm>
          <a:prstGeom prst="straightConnector1">
            <a:avLst/>
          </a:prstGeom>
          <a:noFill/>
          <a:ln w="9525">
            <a:solidFill>
              <a:schemeClr val="tx1"/>
            </a:solidFill>
            <a:round/>
            <a:headEnd/>
            <a:tailEnd/>
          </a:ln>
        </p:spPr>
      </p:cxnSp>
      <p:sp>
        <p:nvSpPr>
          <p:cNvPr id="66" name="TextBox 65"/>
          <p:cNvSpPr txBox="1"/>
          <p:nvPr/>
        </p:nvSpPr>
        <p:spPr>
          <a:xfrm>
            <a:off x="5465135" y="4784652"/>
            <a:ext cx="615168" cy="338554"/>
          </a:xfrm>
          <a:prstGeom prst="rect">
            <a:avLst/>
          </a:prstGeom>
          <a:noFill/>
        </p:spPr>
        <p:txBody>
          <a:bodyPr wrap="none" rtlCol="0">
            <a:spAutoFit/>
          </a:bodyPr>
          <a:lstStyle/>
          <a:p>
            <a:r>
              <a:rPr lang="en-US" sz="1600" dirty="0" smtClean="0"/>
              <a:t>VPA1</a:t>
            </a:r>
            <a:endParaRPr lang="en-US" sz="1600" dirty="0"/>
          </a:p>
        </p:txBody>
      </p:sp>
      <p:sp>
        <p:nvSpPr>
          <p:cNvPr id="67" name="TextBox 66"/>
          <p:cNvSpPr txBox="1"/>
          <p:nvPr/>
        </p:nvSpPr>
        <p:spPr>
          <a:xfrm>
            <a:off x="5500577" y="6085368"/>
            <a:ext cx="615168" cy="338554"/>
          </a:xfrm>
          <a:prstGeom prst="rect">
            <a:avLst/>
          </a:prstGeom>
          <a:noFill/>
        </p:spPr>
        <p:txBody>
          <a:bodyPr wrap="none" rtlCol="0">
            <a:spAutoFit/>
          </a:bodyPr>
          <a:lstStyle/>
          <a:p>
            <a:r>
              <a:rPr lang="en-US" sz="1600" dirty="0" smtClean="0"/>
              <a:t>VPA2</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 name="Picture 2" descr="Pot_from_Junkyard_annotated"/>
          <p:cNvPicPr>
            <a:picLocks noGrp="1" noChangeAspect="1" noChangeArrowheads="1"/>
          </p:cNvPicPr>
          <p:nvPr>
            <p:ph sz="half" idx="1"/>
          </p:nvPr>
        </p:nvPicPr>
        <p:blipFill>
          <a:blip r:embed="rId2" cstate="print"/>
          <a:srcRect/>
          <a:stretch>
            <a:fillRect/>
          </a:stretch>
        </p:blipFill>
        <p:spPr bwMode="auto">
          <a:xfrm>
            <a:off x="3084989" y="1060523"/>
            <a:ext cx="3005092" cy="2292149"/>
          </a:xfrm>
          <a:prstGeom prst="rect">
            <a:avLst/>
          </a:prstGeom>
          <a:noFill/>
          <a:ln w="9525">
            <a:noFill/>
            <a:miter lim="800000"/>
            <a:headEnd/>
            <a:tailEnd/>
          </a:ln>
        </p:spPr>
      </p:pic>
      <p:sp>
        <p:nvSpPr>
          <p:cNvPr id="3075" name="Title 1"/>
          <p:cNvSpPr>
            <a:spLocks noGrp="1"/>
          </p:cNvSpPr>
          <p:nvPr>
            <p:ph type="title"/>
          </p:nvPr>
        </p:nvSpPr>
        <p:spPr>
          <a:xfrm>
            <a:off x="457200" y="274638"/>
            <a:ext cx="8229600" cy="563562"/>
          </a:xfrm>
        </p:spPr>
        <p:txBody>
          <a:bodyPr>
            <a:noAutofit/>
          </a:bodyPr>
          <a:lstStyle/>
          <a:p>
            <a:r>
              <a:rPr lang="en-US" sz="3200" dirty="0" smtClean="0"/>
              <a:t>The Two Longest Tin Whiskers Observed</a:t>
            </a:r>
            <a:br>
              <a:rPr lang="en-US" sz="3200" dirty="0" smtClean="0"/>
            </a:br>
            <a:r>
              <a:rPr lang="en-US" sz="3200" dirty="0" smtClean="0"/>
              <a:t>in Faulty 2003 Toyota Camry APP Sensor</a:t>
            </a:r>
          </a:p>
        </p:txBody>
      </p:sp>
      <p:pic>
        <p:nvPicPr>
          <p:cNvPr id="3076" name="Picture 26" descr="VPA1-VPA2_Short.jpg"/>
          <p:cNvPicPr>
            <a:picLocks noChangeAspect="1"/>
          </p:cNvPicPr>
          <p:nvPr/>
        </p:nvPicPr>
        <p:blipFill>
          <a:blip r:embed="rId3" cstate="print">
            <a:lum bright="20000" contrast="30000"/>
          </a:blip>
          <a:srcRect/>
          <a:stretch>
            <a:fillRect/>
          </a:stretch>
        </p:blipFill>
        <p:spPr bwMode="auto">
          <a:xfrm>
            <a:off x="4953000" y="3352800"/>
            <a:ext cx="4000500" cy="3003550"/>
          </a:xfrm>
          <a:prstGeom prst="rect">
            <a:avLst/>
          </a:prstGeom>
          <a:noFill/>
          <a:ln w="9525">
            <a:noFill/>
            <a:miter lim="800000"/>
            <a:headEnd/>
            <a:tailEnd/>
          </a:ln>
        </p:spPr>
      </p:pic>
      <p:cxnSp>
        <p:nvCxnSpPr>
          <p:cNvPr id="32" name="Straight Arrow Connector 31"/>
          <p:cNvCxnSpPr/>
          <p:nvPr/>
        </p:nvCxnSpPr>
        <p:spPr>
          <a:xfrm rot="16200000" flipH="1">
            <a:off x="4166309" y="2127958"/>
            <a:ext cx="2061469" cy="18360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9" name="Picture 4" descr="C:\GSFC\Toyota\dot-029.jpg"/>
          <p:cNvPicPr>
            <a:picLocks noChangeAspect="1" noChangeArrowheads="1"/>
          </p:cNvPicPr>
          <p:nvPr/>
        </p:nvPicPr>
        <p:blipFill>
          <a:blip r:embed="rId4" cstate="print">
            <a:lum bright="20000" contrast="20000"/>
          </a:blip>
          <a:srcRect/>
          <a:stretch>
            <a:fillRect/>
          </a:stretch>
        </p:blipFill>
        <p:spPr bwMode="auto">
          <a:xfrm>
            <a:off x="304800" y="3352800"/>
            <a:ext cx="4054475" cy="3040063"/>
          </a:xfrm>
          <a:prstGeom prst="rect">
            <a:avLst/>
          </a:prstGeom>
          <a:noFill/>
          <a:ln w="9525">
            <a:noFill/>
            <a:miter lim="800000"/>
            <a:headEnd/>
            <a:tailEnd/>
          </a:ln>
        </p:spPr>
      </p:pic>
      <p:sp>
        <p:nvSpPr>
          <p:cNvPr id="3080" name="TextBox 15"/>
          <p:cNvSpPr txBox="1">
            <a:spLocks noChangeArrowheads="1"/>
          </p:cNvSpPr>
          <p:nvPr/>
        </p:nvSpPr>
        <p:spPr bwMode="auto">
          <a:xfrm>
            <a:off x="992872" y="4201232"/>
            <a:ext cx="1009650" cy="369888"/>
          </a:xfrm>
          <a:prstGeom prst="rect">
            <a:avLst/>
          </a:prstGeom>
          <a:solidFill>
            <a:schemeClr val="bg1"/>
          </a:solidFill>
          <a:ln w="9525">
            <a:solidFill>
              <a:schemeClr val="bg1"/>
            </a:solidFill>
            <a:miter lim="800000"/>
            <a:headEnd/>
            <a:tailEnd/>
          </a:ln>
        </p:spPr>
        <p:txBody>
          <a:bodyPr>
            <a:spAutoFit/>
          </a:bodyPr>
          <a:lstStyle/>
          <a:p>
            <a:r>
              <a:rPr lang="en-US" b="1" dirty="0">
                <a:solidFill>
                  <a:srgbClr val="00B050"/>
                </a:solidFill>
                <a:latin typeface="Calibri" pitchFamily="34" charset="0"/>
              </a:rPr>
              <a:t>1.5mm</a:t>
            </a:r>
          </a:p>
        </p:txBody>
      </p:sp>
      <p:cxnSp>
        <p:nvCxnSpPr>
          <p:cNvPr id="17" name="Straight Arrow Connector 16"/>
          <p:cNvCxnSpPr/>
          <p:nvPr/>
        </p:nvCxnSpPr>
        <p:spPr>
          <a:xfrm rot="16200000" flipH="1">
            <a:off x="2144713" y="4543425"/>
            <a:ext cx="241300" cy="13017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1932782" y="4623593"/>
            <a:ext cx="241300" cy="131763"/>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774032" y="4783931"/>
            <a:ext cx="241300" cy="131763"/>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1569244" y="4925219"/>
            <a:ext cx="241300" cy="131762"/>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1446213" y="5049838"/>
            <a:ext cx="239712" cy="131762"/>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1276351" y="5148262"/>
            <a:ext cx="241300" cy="13017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87" name="TextBox 23"/>
          <p:cNvSpPr txBox="1">
            <a:spLocks noChangeArrowheads="1"/>
          </p:cNvSpPr>
          <p:nvPr/>
        </p:nvSpPr>
        <p:spPr bwMode="auto">
          <a:xfrm rot="-4079913">
            <a:off x="138907" y="4774376"/>
            <a:ext cx="744537" cy="400110"/>
          </a:xfrm>
          <a:prstGeom prst="rect">
            <a:avLst/>
          </a:prstGeom>
          <a:noFill/>
          <a:ln w="9525">
            <a:noFill/>
            <a:miter lim="800000"/>
            <a:headEnd/>
            <a:tailEnd/>
          </a:ln>
        </p:spPr>
        <p:txBody>
          <a:bodyPr>
            <a:spAutoFit/>
          </a:bodyPr>
          <a:lstStyle/>
          <a:p>
            <a:r>
              <a:rPr lang="en-US" sz="2000" dirty="0">
                <a:latin typeface="Calibri" pitchFamily="34" charset="0"/>
              </a:rPr>
              <a:t>VPA2</a:t>
            </a:r>
          </a:p>
        </p:txBody>
      </p:sp>
      <p:sp>
        <p:nvSpPr>
          <p:cNvPr id="3088" name="TextBox 24"/>
          <p:cNvSpPr txBox="1">
            <a:spLocks noChangeArrowheads="1"/>
          </p:cNvSpPr>
          <p:nvPr/>
        </p:nvSpPr>
        <p:spPr bwMode="auto">
          <a:xfrm>
            <a:off x="3195638" y="4824413"/>
            <a:ext cx="896937" cy="400110"/>
          </a:xfrm>
          <a:prstGeom prst="rect">
            <a:avLst/>
          </a:prstGeom>
          <a:noFill/>
          <a:ln w="9525">
            <a:noFill/>
            <a:miter lim="800000"/>
            <a:headEnd/>
            <a:tailEnd/>
          </a:ln>
        </p:spPr>
        <p:txBody>
          <a:bodyPr>
            <a:spAutoFit/>
          </a:bodyPr>
          <a:lstStyle/>
          <a:p>
            <a:r>
              <a:rPr lang="en-US" sz="2000" dirty="0">
                <a:latin typeface="Calibri" pitchFamily="34" charset="0"/>
              </a:rPr>
              <a:t>VCPA1</a:t>
            </a:r>
          </a:p>
        </p:txBody>
      </p:sp>
      <p:cxnSp>
        <p:nvCxnSpPr>
          <p:cNvPr id="25" name="Straight Connector 24"/>
          <p:cNvCxnSpPr/>
          <p:nvPr/>
        </p:nvCxnSpPr>
        <p:spPr>
          <a:xfrm>
            <a:off x="2874963" y="5832475"/>
            <a:ext cx="12795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90" name="TextBox 30"/>
          <p:cNvSpPr txBox="1">
            <a:spLocks noChangeArrowheads="1"/>
          </p:cNvSpPr>
          <p:nvPr/>
        </p:nvSpPr>
        <p:spPr bwMode="auto">
          <a:xfrm>
            <a:off x="3167063" y="5743575"/>
            <a:ext cx="790575" cy="368300"/>
          </a:xfrm>
          <a:prstGeom prst="rect">
            <a:avLst/>
          </a:prstGeom>
          <a:noFill/>
          <a:ln w="9525">
            <a:noFill/>
            <a:miter lim="800000"/>
            <a:headEnd/>
            <a:tailEnd/>
          </a:ln>
        </p:spPr>
        <p:txBody>
          <a:bodyPr>
            <a:spAutoFit/>
          </a:bodyPr>
          <a:lstStyle/>
          <a:p>
            <a:r>
              <a:rPr lang="en-US">
                <a:latin typeface="Calibri" pitchFamily="34" charset="0"/>
              </a:rPr>
              <a:t>1mm</a:t>
            </a:r>
          </a:p>
        </p:txBody>
      </p:sp>
      <p:sp>
        <p:nvSpPr>
          <p:cNvPr id="3091" name="TextBox 36"/>
          <p:cNvSpPr txBox="1">
            <a:spLocks noChangeArrowheads="1"/>
          </p:cNvSpPr>
          <p:nvPr/>
        </p:nvSpPr>
        <p:spPr bwMode="auto">
          <a:xfrm>
            <a:off x="5003604" y="4080537"/>
            <a:ext cx="1008063" cy="369888"/>
          </a:xfrm>
          <a:prstGeom prst="rect">
            <a:avLst/>
          </a:prstGeom>
          <a:solidFill>
            <a:schemeClr val="bg1"/>
          </a:solidFill>
          <a:ln w="9525">
            <a:noFill/>
            <a:miter lim="800000"/>
            <a:headEnd/>
            <a:tailEnd/>
          </a:ln>
        </p:spPr>
        <p:txBody>
          <a:bodyPr>
            <a:spAutoFit/>
          </a:bodyPr>
          <a:lstStyle/>
          <a:p>
            <a:r>
              <a:rPr lang="en-US" b="1" dirty="0">
                <a:solidFill>
                  <a:srgbClr val="FF0000"/>
                </a:solidFill>
                <a:latin typeface="Calibri" pitchFamily="34" charset="0"/>
              </a:rPr>
              <a:t>1.9mm</a:t>
            </a:r>
          </a:p>
        </p:txBody>
      </p:sp>
      <p:sp>
        <p:nvSpPr>
          <p:cNvPr id="40" name="Rectangle 39"/>
          <p:cNvSpPr/>
          <p:nvPr/>
        </p:nvSpPr>
        <p:spPr>
          <a:xfrm>
            <a:off x="3906915" y="2039645"/>
            <a:ext cx="363244" cy="1442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3898037" y="2227555"/>
            <a:ext cx="389878" cy="1339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rot="5400000">
            <a:off x="2263805" y="2547891"/>
            <a:ext cx="1811046" cy="149144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77741" y="2573397"/>
            <a:ext cx="3339504" cy="830997"/>
          </a:xfrm>
          <a:prstGeom prst="rect">
            <a:avLst/>
          </a:prstGeom>
          <a:noFill/>
        </p:spPr>
        <p:txBody>
          <a:bodyPr wrap="none" rtlCol="0">
            <a:spAutoFit/>
          </a:bodyPr>
          <a:lstStyle/>
          <a:p>
            <a:pPr algn="r"/>
            <a:r>
              <a:rPr lang="en-US" sz="2400" b="1" i="1" dirty="0" smtClean="0">
                <a:solidFill>
                  <a:srgbClr val="FF0000"/>
                </a:solidFill>
              </a:rPr>
              <a:t>Tin Whisker Shorting</a:t>
            </a:r>
          </a:p>
          <a:p>
            <a:pPr algn="r"/>
            <a:r>
              <a:rPr lang="en-US" sz="2400" b="1" i="1" dirty="0" smtClean="0">
                <a:solidFill>
                  <a:srgbClr val="FF0000"/>
                </a:solidFill>
              </a:rPr>
              <a:t>Between VPA1 and VPA2</a:t>
            </a:r>
            <a:endParaRPr lang="en-US" sz="2400" b="1" i="1" dirty="0">
              <a:solidFill>
                <a:srgbClr val="FF0000"/>
              </a:solidFill>
            </a:endParaRPr>
          </a:p>
        </p:txBody>
      </p:sp>
      <p:sp>
        <p:nvSpPr>
          <p:cNvPr id="24" name="TextBox 23"/>
          <p:cNvSpPr txBox="1"/>
          <p:nvPr/>
        </p:nvSpPr>
        <p:spPr>
          <a:xfrm>
            <a:off x="-40944" y="2677238"/>
            <a:ext cx="2883290" cy="646331"/>
          </a:xfrm>
          <a:prstGeom prst="rect">
            <a:avLst/>
          </a:prstGeom>
          <a:noFill/>
        </p:spPr>
        <p:txBody>
          <a:bodyPr wrap="none" rtlCol="0">
            <a:spAutoFit/>
          </a:bodyPr>
          <a:lstStyle/>
          <a:p>
            <a:r>
              <a:rPr lang="en-US" b="1" dirty="0" smtClean="0">
                <a:solidFill>
                  <a:srgbClr val="00B050"/>
                </a:solidFill>
              </a:rPr>
              <a:t>Tin Whisker Almost Bridging</a:t>
            </a:r>
          </a:p>
          <a:p>
            <a:r>
              <a:rPr lang="en-US" b="1" dirty="0" smtClean="0">
                <a:solidFill>
                  <a:srgbClr val="00B050"/>
                </a:solidFill>
              </a:rPr>
              <a:t>Between VPA2 and VCPA1</a:t>
            </a:r>
            <a:endParaRPr lang="en-US" b="1" dirty="0">
              <a:solidFill>
                <a:srgbClr val="00B050"/>
              </a:solidFill>
            </a:endParaRPr>
          </a:p>
        </p:txBody>
      </p:sp>
      <p:cxnSp>
        <p:nvCxnSpPr>
          <p:cNvPr id="26" name="Straight Connector 25"/>
          <p:cNvCxnSpPr/>
          <p:nvPr/>
        </p:nvCxnSpPr>
        <p:spPr>
          <a:xfrm>
            <a:off x="7551596" y="5868863"/>
            <a:ext cx="12795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30"/>
          <p:cNvSpPr txBox="1">
            <a:spLocks noChangeArrowheads="1"/>
          </p:cNvSpPr>
          <p:nvPr/>
        </p:nvSpPr>
        <p:spPr bwMode="auto">
          <a:xfrm>
            <a:off x="7843696" y="5779963"/>
            <a:ext cx="790575" cy="368300"/>
          </a:xfrm>
          <a:prstGeom prst="rect">
            <a:avLst/>
          </a:prstGeom>
          <a:noFill/>
          <a:ln w="9525">
            <a:noFill/>
            <a:miter lim="800000"/>
            <a:headEnd/>
            <a:tailEnd/>
          </a:ln>
        </p:spPr>
        <p:txBody>
          <a:bodyPr>
            <a:spAutoFit/>
          </a:bodyPr>
          <a:lstStyle/>
          <a:p>
            <a:r>
              <a:rPr lang="en-US">
                <a:latin typeface="Calibri" pitchFamily="34" charset="0"/>
              </a:rPr>
              <a:t>1mm</a:t>
            </a:r>
          </a:p>
        </p:txBody>
      </p:sp>
      <p:sp>
        <p:nvSpPr>
          <p:cNvPr id="28" name="Date Placeholder 27"/>
          <p:cNvSpPr>
            <a:spLocks noGrp="1"/>
          </p:cNvSpPr>
          <p:nvPr>
            <p:ph type="dt" sz="half" idx="10"/>
          </p:nvPr>
        </p:nvSpPr>
        <p:spPr/>
        <p:txBody>
          <a:bodyPr/>
          <a:lstStyle/>
          <a:p>
            <a:r>
              <a:rPr lang="en-US" smtClean="0"/>
              <a:t>9/14/2011</a:t>
            </a:r>
            <a:endParaRPr lang="en-US"/>
          </a:p>
        </p:txBody>
      </p:sp>
      <p:sp>
        <p:nvSpPr>
          <p:cNvPr id="29" name="Slide Number Placeholder 28"/>
          <p:cNvSpPr>
            <a:spLocks noGrp="1"/>
          </p:cNvSpPr>
          <p:nvPr>
            <p:ph type="sldNum" sz="quarter" idx="12"/>
          </p:nvPr>
        </p:nvSpPr>
        <p:spPr/>
        <p:txBody>
          <a:bodyPr/>
          <a:lstStyle/>
          <a:p>
            <a:fld id="{B9E413AF-D360-4B11-A2D9-E7D7BB00E76F}" type="slidenum">
              <a:rPr lang="en-US" smtClean="0"/>
              <a:pPr/>
              <a:t>17</a:t>
            </a:fld>
            <a:endParaRPr lang="en-US"/>
          </a:p>
        </p:txBody>
      </p:sp>
      <p:sp>
        <p:nvSpPr>
          <p:cNvPr id="30" name="Footer Placeholder 29"/>
          <p:cNvSpPr>
            <a:spLocks noGrp="1"/>
          </p:cNvSpPr>
          <p:nvPr>
            <p:ph type="ftr" sz="quarter" idx="11"/>
          </p:nvPr>
        </p:nvSpPr>
        <p:spPr/>
        <p:txBody>
          <a:bodyPr/>
          <a:lstStyle/>
          <a:p>
            <a:r>
              <a:rPr lang="en-US" smtClean="0"/>
              <a:t>5th International Tin Whisker Symposium</a:t>
            </a:r>
            <a:endParaRPr lang="en-US"/>
          </a:p>
        </p:txBody>
      </p:sp>
      <p:sp>
        <p:nvSpPr>
          <p:cNvPr id="31" name="TextBox 30"/>
          <p:cNvSpPr txBox="1"/>
          <p:nvPr/>
        </p:nvSpPr>
        <p:spPr>
          <a:xfrm>
            <a:off x="5845629" y="5780316"/>
            <a:ext cx="667812" cy="369332"/>
          </a:xfrm>
          <a:prstGeom prst="rect">
            <a:avLst/>
          </a:prstGeom>
          <a:solidFill>
            <a:srgbClr val="F7F7BF"/>
          </a:solidFill>
        </p:spPr>
        <p:txBody>
          <a:bodyPr wrap="none" rtlCol="0">
            <a:spAutoFit/>
          </a:bodyPr>
          <a:lstStyle/>
          <a:p>
            <a:r>
              <a:rPr lang="en-US" dirty="0" smtClean="0"/>
              <a:t>VPA1</a:t>
            </a:r>
            <a:endParaRPr lang="en-US" dirty="0"/>
          </a:p>
        </p:txBody>
      </p:sp>
      <p:sp>
        <p:nvSpPr>
          <p:cNvPr id="33" name="TextBox 32"/>
          <p:cNvSpPr txBox="1"/>
          <p:nvPr/>
        </p:nvSpPr>
        <p:spPr>
          <a:xfrm>
            <a:off x="7739743" y="3516088"/>
            <a:ext cx="667812" cy="369332"/>
          </a:xfrm>
          <a:prstGeom prst="rect">
            <a:avLst/>
          </a:prstGeom>
          <a:solidFill>
            <a:srgbClr val="F7F7BF"/>
          </a:solidFill>
        </p:spPr>
        <p:txBody>
          <a:bodyPr wrap="none" rtlCol="0">
            <a:spAutoFit/>
          </a:bodyPr>
          <a:lstStyle/>
          <a:p>
            <a:r>
              <a:rPr lang="en-US" dirty="0" smtClean="0"/>
              <a:t>VPA2</a:t>
            </a:r>
            <a:endParaRPr lang="en-US" dirty="0"/>
          </a:p>
        </p:txBody>
      </p:sp>
      <p:cxnSp>
        <p:nvCxnSpPr>
          <p:cNvPr id="34" name="Straight Arrow Connector 33"/>
          <p:cNvCxnSpPr/>
          <p:nvPr/>
        </p:nvCxnSpPr>
        <p:spPr>
          <a:xfrm rot="16200000" flipH="1">
            <a:off x="2351543" y="4456340"/>
            <a:ext cx="241300" cy="13017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2525714" y="4369255"/>
            <a:ext cx="241300" cy="13017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2721657" y="4358369"/>
            <a:ext cx="241300" cy="13017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122234"/>
            <a:ext cx="8229600" cy="868362"/>
          </a:xfrm>
        </p:spPr>
        <p:txBody>
          <a:bodyPr/>
          <a:lstStyle/>
          <a:p>
            <a:r>
              <a:rPr lang="en-US" sz="2800" dirty="0" smtClean="0"/>
              <a:t>Whiskers in Faulty 2003 Toyota Camry APP Sensor</a:t>
            </a:r>
          </a:p>
        </p:txBody>
      </p:sp>
      <p:pic>
        <p:nvPicPr>
          <p:cNvPr id="1026" name="Picture 2"/>
          <p:cNvPicPr>
            <a:picLocks noGrp="1" noChangeAspect="1" noChangeArrowheads="1"/>
          </p:cNvPicPr>
          <p:nvPr>
            <p:ph idx="1"/>
          </p:nvPr>
        </p:nvPicPr>
        <p:blipFill>
          <a:blip r:embed="rId3" cstate="print"/>
          <a:stretch>
            <a:fillRect/>
          </a:stretch>
        </p:blipFill>
        <p:spPr bwMode="auto">
          <a:xfrm>
            <a:off x="971550" y="932448"/>
            <a:ext cx="7200900" cy="5426028"/>
          </a:xfrm>
          <a:prstGeom prst="rect">
            <a:avLst/>
          </a:prstGeom>
          <a:noFill/>
          <a:ln w="9525">
            <a:noFill/>
            <a:miter lim="800000"/>
            <a:headEnd/>
            <a:tailEnd/>
          </a:ln>
        </p:spPr>
      </p:pic>
      <p:sp>
        <p:nvSpPr>
          <p:cNvPr id="3091" name="TextBox 36"/>
          <p:cNvSpPr txBox="1">
            <a:spLocks noChangeArrowheads="1"/>
          </p:cNvSpPr>
          <p:nvPr/>
        </p:nvSpPr>
        <p:spPr bwMode="auto">
          <a:xfrm>
            <a:off x="2713264" y="4785179"/>
            <a:ext cx="1264977" cy="523220"/>
          </a:xfrm>
          <a:prstGeom prst="rect">
            <a:avLst/>
          </a:prstGeom>
          <a:noFill/>
          <a:ln w="9525">
            <a:noFill/>
            <a:miter lim="800000"/>
            <a:headEnd/>
            <a:tailEnd/>
          </a:ln>
        </p:spPr>
        <p:txBody>
          <a:bodyPr wrap="square">
            <a:spAutoFit/>
          </a:bodyPr>
          <a:lstStyle/>
          <a:p>
            <a:pPr algn="ctr"/>
            <a:r>
              <a:rPr lang="en-US" sz="2800" b="1" dirty="0">
                <a:solidFill>
                  <a:srgbClr val="FF0000"/>
                </a:solidFill>
                <a:latin typeface="Calibri" pitchFamily="34" charset="0"/>
              </a:rPr>
              <a:t>1.9mm</a:t>
            </a:r>
          </a:p>
        </p:txBody>
      </p:sp>
      <p:sp>
        <p:nvSpPr>
          <p:cNvPr id="5" name="Date Placeholder 4"/>
          <p:cNvSpPr>
            <a:spLocks noGrp="1"/>
          </p:cNvSpPr>
          <p:nvPr>
            <p:ph type="dt" sz="half" idx="10"/>
          </p:nvPr>
        </p:nvSpPr>
        <p:spPr/>
        <p:txBody>
          <a:bodyPr/>
          <a:lstStyle/>
          <a:p>
            <a:r>
              <a:rPr lang="en-US" smtClean="0"/>
              <a:t>9/14/2011</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5th International Tin Whisker Symposium</a:t>
            </a:r>
            <a:endParaRPr lang="en-US"/>
          </a:p>
        </p:txBody>
      </p:sp>
      <p:cxnSp>
        <p:nvCxnSpPr>
          <p:cNvPr id="9" name="Straight Arrow Connector 8"/>
          <p:cNvCxnSpPr/>
          <p:nvPr/>
        </p:nvCxnSpPr>
        <p:spPr>
          <a:xfrm>
            <a:off x="1498600" y="4953000"/>
            <a:ext cx="431800" cy="266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79600" y="4533900"/>
            <a:ext cx="355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09800" y="4089400"/>
            <a:ext cx="355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40000" y="3759200"/>
            <a:ext cx="355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68600" y="3403600"/>
            <a:ext cx="355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24200" y="3073400"/>
            <a:ext cx="355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52800" y="2743200"/>
            <a:ext cx="355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68700" y="2400300"/>
            <a:ext cx="355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10000" y="2171700"/>
            <a:ext cx="355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98900" y="1828800"/>
            <a:ext cx="355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27500" y="1612900"/>
            <a:ext cx="355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Human Hair vs. Metal Whisker</a:t>
            </a:r>
            <a:br>
              <a:rPr lang="en-US" sz="3600" dirty="0" smtClean="0"/>
            </a:br>
            <a:r>
              <a:rPr lang="en-US" sz="2800" dirty="0" smtClean="0">
                <a:solidFill>
                  <a:srgbClr val="FF0000"/>
                </a:solidFill>
              </a:rPr>
              <a:t>Metal Whiskers are commonly </a:t>
            </a:r>
            <a:br>
              <a:rPr lang="en-US" sz="2800" dirty="0" smtClean="0">
                <a:solidFill>
                  <a:srgbClr val="FF0000"/>
                </a:solidFill>
              </a:rPr>
            </a:br>
            <a:r>
              <a:rPr lang="en-US" sz="2800" dirty="0" smtClean="0">
                <a:solidFill>
                  <a:srgbClr val="FF0000"/>
                </a:solidFill>
              </a:rPr>
              <a:t>1/10 to &lt;1/100 the thickness of a human hair</a:t>
            </a:r>
            <a:endParaRPr lang="en-US" sz="3200" dirty="0">
              <a:solidFill>
                <a:srgbClr val="FF0000"/>
              </a:solidFill>
            </a:endParaRPr>
          </a:p>
        </p:txBody>
      </p:sp>
      <p:sp>
        <p:nvSpPr>
          <p:cNvPr id="7" name="Text Placeholder 6"/>
          <p:cNvSpPr>
            <a:spLocks noGrp="1"/>
          </p:cNvSpPr>
          <p:nvPr>
            <p:ph type="body" idx="1"/>
          </p:nvPr>
        </p:nvSpPr>
        <p:spPr>
          <a:xfrm>
            <a:off x="457200" y="1916113"/>
            <a:ext cx="4040188" cy="639762"/>
          </a:xfrm>
        </p:spPr>
        <p:txBody>
          <a:bodyPr>
            <a:normAutofit fontScale="77500" lnSpcReduction="20000"/>
          </a:bodyPr>
          <a:lstStyle/>
          <a:p>
            <a:pPr algn="ctr"/>
            <a:r>
              <a:rPr lang="en-US" dirty="0" smtClean="0"/>
              <a:t>Optical comparison of</a:t>
            </a:r>
          </a:p>
          <a:p>
            <a:pPr algn="ctr"/>
            <a:r>
              <a:rPr lang="en-US" dirty="0" smtClean="0"/>
              <a:t>Human Hair vs. Tin Whisker</a:t>
            </a:r>
            <a:endParaRPr lang="en-US" dirty="0"/>
          </a:p>
        </p:txBody>
      </p:sp>
      <p:sp>
        <p:nvSpPr>
          <p:cNvPr id="9" name="Text Placeholder 8"/>
          <p:cNvSpPr>
            <a:spLocks noGrp="1"/>
          </p:cNvSpPr>
          <p:nvPr>
            <p:ph type="body" sz="quarter" idx="3"/>
          </p:nvPr>
        </p:nvSpPr>
        <p:spPr>
          <a:xfrm>
            <a:off x="4645025" y="1916113"/>
            <a:ext cx="4041775" cy="639762"/>
          </a:xfrm>
        </p:spPr>
        <p:txBody>
          <a:bodyPr>
            <a:normAutofit fontScale="77500" lnSpcReduction="20000"/>
          </a:bodyPr>
          <a:lstStyle/>
          <a:p>
            <a:pPr algn="ctr"/>
            <a:r>
              <a:rPr lang="en-US" dirty="0" smtClean="0"/>
              <a:t>SEM comparison of</a:t>
            </a:r>
          </a:p>
          <a:p>
            <a:pPr algn="ctr"/>
            <a:r>
              <a:rPr lang="en-US" dirty="0" smtClean="0"/>
              <a:t>Human Hair vs. Metal Whisker</a:t>
            </a:r>
            <a:endParaRPr lang="en-US" dirty="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19</a:t>
            </a:fld>
            <a:endParaRPr lang="en-US"/>
          </a:p>
        </p:txBody>
      </p:sp>
      <p:pic>
        <p:nvPicPr>
          <p:cNvPr id="2050" name="Picture 2" descr="C:\Documents and Settings\jbrusse.NDC\My Documents\whiskers\toyota\hair\SacrificialPedal-Hair-010.jpg"/>
          <p:cNvPicPr>
            <a:picLocks noGrp="1" noChangeAspect="1" noChangeArrowheads="1"/>
          </p:cNvPicPr>
          <p:nvPr>
            <p:ph sz="half" idx="2"/>
          </p:nvPr>
        </p:nvPicPr>
        <p:blipFill>
          <a:blip r:embed="rId2" cstate="print"/>
          <a:srcRect/>
          <a:stretch>
            <a:fillRect/>
          </a:stretch>
        </p:blipFill>
        <p:spPr bwMode="auto">
          <a:xfrm>
            <a:off x="457200" y="3016448"/>
            <a:ext cx="4040188" cy="3030141"/>
          </a:xfrm>
          <a:prstGeom prst="rect">
            <a:avLst/>
          </a:prstGeom>
          <a:noFill/>
        </p:spPr>
      </p:pic>
      <p:cxnSp>
        <p:nvCxnSpPr>
          <p:cNvPr id="14" name="Straight Arrow Connector 9"/>
          <p:cNvCxnSpPr>
            <a:cxnSpLocks noChangeShapeType="1"/>
          </p:cNvCxnSpPr>
          <p:nvPr/>
        </p:nvCxnSpPr>
        <p:spPr bwMode="auto">
          <a:xfrm rot="10800000" flipV="1">
            <a:off x="6264275" y="3125788"/>
            <a:ext cx="647700" cy="396875"/>
          </a:xfrm>
          <a:prstGeom prst="straightConnector1">
            <a:avLst/>
          </a:prstGeom>
          <a:noFill/>
          <a:ln w="38100" algn="ctr">
            <a:solidFill>
              <a:schemeClr val="bg1"/>
            </a:solidFill>
            <a:round/>
            <a:headEnd/>
            <a:tailEnd type="arrow" w="med" len="med"/>
          </a:ln>
        </p:spPr>
      </p:cxnSp>
      <p:sp>
        <p:nvSpPr>
          <p:cNvPr id="16" name="TextBox 14"/>
          <p:cNvSpPr txBox="1">
            <a:spLocks noChangeArrowheads="1"/>
          </p:cNvSpPr>
          <p:nvPr/>
        </p:nvSpPr>
        <p:spPr bwMode="auto">
          <a:xfrm>
            <a:off x="6408738" y="2330450"/>
            <a:ext cx="1511300" cy="831850"/>
          </a:xfrm>
          <a:prstGeom prst="rect">
            <a:avLst/>
          </a:prstGeom>
          <a:noFill/>
          <a:ln w="9525">
            <a:noFill/>
            <a:miter lim="800000"/>
            <a:headEnd/>
            <a:tailEnd/>
          </a:ln>
        </p:spPr>
        <p:txBody>
          <a:bodyPr>
            <a:spAutoFit/>
          </a:bodyPr>
          <a:lstStyle/>
          <a:p>
            <a:pPr algn="ctr"/>
            <a:r>
              <a:rPr lang="en-US" sz="2400">
                <a:solidFill>
                  <a:schemeClr val="bg1"/>
                </a:solidFill>
              </a:rPr>
              <a:t>Metal</a:t>
            </a:r>
          </a:p>
          <a:p>
            <a:pPr algn="ctr"/>
            <a:r>
              <a:rPr lang="en-US" sz="2400">
                <a:solidFill>
                  <a:schemeClr val="bg1"/>
                </a:solidFill>
              </a:rPr>
              <a:t>Whisker</a:t>
            </a:r>
          </a:p>
        </p:txBody>
      </p:sp>
      <p:pic>
        <p:nvPicPr>
          <p:cNvPr id="18" name="Picture 2" descr="C:\Documents and Settings\jbrusse.NDC\My Documents\whiskers\HairVsWhisker\HairJ06.tif"/>
          <p:cNvPicPr>
            <a:picLocks noGrp="1" noChangeAspect="1" noChangeArrowheads="1"/>
          </p:cNvPicPr>
          <p:nvPr>
            <p:ph sz="quarter" idx="4"/>
          </p:nvPr>
        </p:nvPicPr>
        <p:blipFill>
          <a:blip r:embed="rId3" cstate="print"/>
          <a:srcRect/>
          <a:stretch>
            <a:fillRect/>
          </a:stretch>
        </p:blipFill>
        <p:spPr>
          <a:xfrm>
            <a:off x="4645025" y="3015853"/>
            <a:ext cx="4041775" cy="3031331"/>
          </a:xfrm>
          <a:prstGeom prst="rect">
            <a:avLst/>
          </a:prstGeom>
          <a:noFill/>
        </p:spPr>
      </p:pic>
      <p:cxnSp>
        <p:nvCxnSpPr>
          <p:cNvPr id="19" name="Straight Arrow Connector 8"/>
          <p:cNvCxnSpPr>
            <a:cxnSpLocks noChangeShapeType="1"/>
            <a:stCxn id="21" idx="2"/>
          </p:cNvCxnSpPr>
          <p:nvPr/>
        </p:nvCxnSpPr>
        <p:spPr bwMode="auto">
          <a:xfrm rot="16200000" flipH="1">
            <a:off x="5132388" y="3455987"/>
            <a:ext cx="750887" cy="833437"/>
          </a:xfrm>
          <a:prstGeom prst="straightConnector1">
            <a:avLst/>
          </a:prstGeom>
          <a:noFill/>
          <a:ln w="38100" algn="ctr">
            <a:solidFill>
              <a:schemeClr val="bg1"/>
            </a:solidFill>
            <a:round/>
            <a:headEnd/>
            <a:tailEnd type="arrow" w="med" len="med"/>
          </a:ln>
        </p:spPr>
      </p:cxnSp>
      <p:cxnSp>
        <p:nvCxnSpPr>
          <p:cNvPr id="20" name="Straight Arrow Connector 9"/>
          <p:cNvCxnSpPr>
            <a:cxnSpLocks noChangeShapeType="1"/>
            <a:stCxn id="22" idx="2"/>
          </p:cNvCxnSpPr>
          <p:nvPr/>
        </p:nvCxnSpPr>
        <p:spPr bwMode="auto">
          <a:xfrm rot="5400000">
            <a:off x="7769950" y="3913912"/>
            <a:ext cx="446227" cy="447675"/>
          </a:xfrm>
          <a:prstGeom prst="straightConnector1">
            <a:avLst/>
          </a:prstGeom>
          <a:noFill/>
          <a:ln w="38100" algn="ctr">
            <a:solidFill>
              <a:schemeClr val="bg1"/>
            </a:solidFill>
            <a:round/>
            <a:headEnd/>
            <a:tailEnd type="arrow" w="med" len="med"/>
          </a:ln>
        </p:spPr>
      </p:cxnSp>
      <p:sp>
        <p:nvSpPr>
          <p:cNvPr id="21" name="TextBox 13"/>
          <p:cNvSpPr txBox="1">
            <a:spLocks noChangeArrowheads="1"/>
          </p:cNvSpPr>
          <p:nvPr/>
        </p:nvSpPr>
        <p:spPr bwMode="auto">
          <a:xfrm>
            <a:off x="4659313" y="3035300"/>
            <a:ext cx="863600" cy="461963"/>
          </a:xfrm>
          <a:prstGeom prst="rect">
            <a:avLst/>
          </a:prstGeom>
          <a:noFill/>
          <a:ln w="9525">
            <a:noFill/>
            <a:miter lim="800000"/>
            <a:headEnd/>
            <a:tailEnd/>
          </a:ln>
        </p:spPr>
        <p:txBody>
          <a:bodyPr>
            <a:spAutoFit/>
          </a:bodyPr>
          <a:lstStyle/>
          <a:p>
            <a:r>
              <a:rPr lang="en-US" sz="2400">
                <a:solidFill>
                  <a:schemeClr val="bg1"/>
                </a:solidFill>
              </a:rPr>
              <a:t>Hair</a:t>
            </a:r>
          </a:p>
        </p:txBody>
      </p:sp>
      <p:sp>
        <p:nvSpPr>
          <p:cNvPr id="22" name="TextBox 14"/>
          <p:cNvSpPr txBox="1">
            <a:spLocks noChangeArrowheads="1"/>
          </p:cNvSpPr>
          <p:nvPr/>
        </p:nvSpPr>
        <p:spPr bwMode="auto">
          <a:xfrm>
            <a:off x="7461250" y="3206750"/>
            <a:ext cx="1511300" cy="707886"/>
          </a:xfrm>
          <a:prstGeom prst="rect">
            <a:avLst/>
          </a:prstGeom>
          <a:noFill/>
          <a:ln w="9525">
            <a:noFill/>
            <a:miter lim="800000"/>
            <a:headEnd/>
            <a:tailEnd/>
          </a:ln>
        </p:spPr>
        <p:txBody>
          <a:bodyPr>
            <a:spAutoFit/>
          </a:bodyPr>
          <a:lstStyle/>
          <a:p>
            <a:pPr algn="ctr"/>
            <a:r>
              <a:rPr lang="en-US" sz="2000" dirty="0">
                <a:solidFill>
                  <a:schemeClr val="bg1"/>
                </a:solidFill>
              </a:rPr>
              <a:t>Metal</a:t>
            </a:r>
          </a:p>
          <a:p>
            <a:pPr algn="ctr"/>
            <a:r>
              <a:rPr lang="en-US" sz="2000" dirty="0">
                <a:solidFill>
                  <a:schemeClr val="bg1"/>
                </a:solidFill>
              </a:rPr>
              <a:t>Whisker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Outline</a:t>
            </a:r>
            <a:endParaRPr lang="en-US" dirty="0"/>
          </a:p>
        </p:txBody>
      </p:sp>
      <p:sp>
        <p:nvSpPr>
          <p:cNvPr id="11" name="Content Placeholder 10"/>
          <p:cNvSpPr>
            <a:spLocks noGrp="1"/>
          </p:cNvSpPr>
          <p:nvPr>
            <p:ph idx="1"/>
          </p:nvPr>
        </p:nvSpPr>
        <p:spPr/>
        <p:txBody>
          <a:bodyPr>
            <a:normAutofit/>
          </a:bodyPr>
          <a:lstStyle/>
          <a:p>
            <a:r>
              <a:rPr lang="en-US" sz="2800" dirty="0" smtClean="0"/>
              <a:t>About Us</a:t>
            </a:r>
          </a:p>
          <a:p>
            <a:endParaRPr lang="en-US" sz="2800" dirty="0" smtClean="0"/>
          </a:p>
          <a:p>
            <a:r>
              <a:rPr lang="en-US" sz="2800" dirty="0" smtClean="0"/>
              <a:t>Investigation of a failed Accelerator Pedal Position (APP) Sensor due to a Tin Whisker</a:t>
            </a:r>
          </a:p>
          <a:p>
            <a:endParaRPr lang="en-US" sz="2800" dirty="0" smtClean="0"/>
          </a:p>
          <a:p>
            <a:r>
              <a:rPr lang="en-US" sz="2800" dirty="0" smtClean="0"/>
              <a:t>Important Guidelines for Troubleshooters of Anomalies Related to Metal Whiskers</a:t>
            </a:r>
            <a:endParaRPr lang="en-US" sz="2800" dirty="0"/>
          </a:p>
        </p:txBody>
      </p:sp>
      <p:sp>
        <p:nvSpPr>
          <p:cNvPr id="8" name="Date Placeholder 7"/>
          <p:cNvSpPr>
            <a:spLocks noGrp="1"/>
          </p:cNvSpPr>
          <p:nvPr>
            <p:ph type="dt" sz="half" idx="10"/>
          </p:nvPr>
        </p:nvSpPr>
        <p:spPr/>
        <p:txBody>
          <a:bodyPr/>
          <a:lstStyle/>
          <a:p>
            <a:r>
              <a:rPr lang="en-US" smtClean="0"/>
              <a:t>9/14/2011</a:t>
            </a:r>
            <a:endParaRPr lang="en-US"/>
          </a:p>
        </p:txBody>
      </p:sp>
      <p:sp>
        <p:nvSpPr>
          <p:cNvPr id="10" name="Footer Placeholder 9"/>
          <p:cNvSpPr>
            <a:spLocks noGrp="1"/>
          </p:cNvSpPr>
          <p:nvPr>
            <p:ph type="ftr" sz="quarter" idx="11"/>
          </p:nvPr>
        </p:nvSpPr>
        <p:spPr/>
        <p:txBody>
          <a:bodyPr/>
          <a:lstStyle/>
          <a:p>
            <a:r>
              <a:rPr lang="en-US" smtClean="0"/>
              <a:t>5th International Tin Whisker Symposium</a:t>
            </a:r>
            <a:endParaRPr lang="en-US"/>
          </a:p>
        </p:txBody>
      </p:sp>
      <p:sp>
        <p:nvSpPr>
          <p:cNvPr id="9" name="Slide Number Placeholder 8"/>
          <p:cNvSpPr>
            <a:spLocks noGrp="1"/>
          </p:cNvSpPr>
          <p:nvPr>
            <p:ph type="sldNum" sz="quarter" idx="12"/>
          </p:nvPr>
        </p:nvSpPr>
        <p:spPr/>
        <p:txBody>
          <a:bodyPr/>
          <a:lstStyle/>
          <a:p>
            <a:fld id="{B9E413AF-D360-4B11-A2D9-E7D7BB00E76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342900" y="274638"/>
            <a:ext cx="8229600" cy="1143000"/>
          </a:xfrm>
        </p:spPr>
        <p:txBody>
          <a:bodyPr>
            <a:noAutofit/>
          </a:bodyPr>
          <a:lstStyle/>
          <a:p>
            <a:r>
              <a:rPr lang="en-US" sz="3200" dirty="0" smtClean="0"/>
              <a:t>Calculation of Thickness of the Bridging Whisker from Measured Resistance and Length</a:t>
            </a:r>
            <a:endParaRPr lang="en-US" sz="3200" dirty="0"/>
          </a:p>
        </p:txBody>
      </p:sp>
      <p:sp>
        <p:nvSpPr>
          <p:cNvPr id="11" name="Content Placeholder 10"/>
          <p:cNvSpPr>
            <a:spLocks noGrp="1"/>
          </p:cNvSpPr>
          <p:nvPr>
            <p:ph idx="1"/>
          </p:nvPr>
        </p:nvSpPr>
        <p:spPr>
          <a:xfrm>
            <a:off x="457200" y="2394857"/>
            <a:ext cx="8229600" cy="3731306"/>
          </a:xfrm>
        </p:spPr>
        <p:txBody>
          <a:bodyPr>
            <a:normAutofit fontScale="92500" lnSpcReduction="20000"/>
          </a:bodyPr>
          <a:lstStyle/>
          <a:p>
            <a:pPr lvl="1"/>
            <a:r>
              <a:rPr lang="en-US" dirty="0" smtClean="0"/>
              <a:t>Where </a:t>
            </a:r>
            <a:r>
              <a:rPr lang="en-US" dirty="0" smtClean="0">
                <a:latin typeface="Symbol" pitchFamily="18" charset="2"/>
              </a:rPr>
              <a:t>r</a:t>
            </a:r>
            <a:r>
              <a:rPr lang="en-US" dirty="0" smtClean="0"/>
              <a:t> = resistivity of Sn ~ 11.5</a:t>
            </a:r>
            <a:r>
              <a:rPr lang="en-US" dirty="0" smtClean="0">
                <a:latin typeface="Symbol" pitchFamily="18" charset="2"/>
              </a:rPr>
              <a:t>mW</a:t>
            </a:r>
            <a:r>
              <a:rPr lang="en-US" dirty="0" smtClean="0"/>
              <a:t> cm; </a:t>
            </a:r>
          </a:p>
          <a:p>
            <a:pPr lvl="1"/>
            <a:r>
              <a:rPr lang="en-US" dirty="0" smtClean="0"/>
              <a:t>L = length of whisker; </a:t>
            </a:r>
          </a:p>
          <a:p>
            <a:pPr lvl="1"/>
            <a:r>
              <a:rPr lang="en-US" dirty="0" smtClean="0"/>
              <a:t>A = cross sectional area of whisker = </a:t>
            </a:r>
            <a:r>
              <a:rPr lang="en-US" dirty="0" smtClean="0">
                <a:latin typeface="Symbol" pitchFamily="18" charset="2"/>
              </a:rPr>
              <a:t>            </a:t>
            </a:r>
          </a:p>
          <a:p>
            <a:pPr lvl="1">
              <a:buNone/>
            </a:pPr>
            <a:r>
              <a:rPr lang="en-US" dirty="0" smtClean="0">
                <a:latin typeface="Symbol" pitchFamily="18" charset="2"/>
              </a:rPr>
              <a:t>	</a:t>
            </a:r>
            <a:r>
              <a:rPr lang="en-US" dirty="0" smtClean="0"/>
              <a:t>where d = diameter of whisker (approximating thickness of whisker)</a:t>
            </a:r>
          </a:p>
          <a:p>
            <a:pPr lvl="1"/>
            <a:endParaRPr lang="en-US" dirty="0" smtClean="0"/>
          </a:p>
          <a:p>
            <a:r>
              <a:rPr lang="en-US" dirty="0" smtClean="0"/>
              <a:t>Therefore, since L= 1900 </a:t>
            </a:r>
            <a:r>
              <a:rPr lang="en-US" dirty="0" smtClean="0">
                <a:latin typeface="Symbol" pitchFamily="18" charset="2"/>
              </a:rPr>
              <a:t>m</a:t>
            </a:r>
            <a:r>
              <a:rPr lang="en-US" dirty="0" smtClean="0"/>
              <a:t>m, R = 238</a:t>
            </a:r>
            <a:r>
              <a:rPr lang="en-US" dirty="0" smtClean="0">
                <a:latin typeface="Symbol" pitchFamily="18" charset="2"/>
              </a:rPr>
              <a:t>W</a:t>
            </a:r>
            <a:r>
              <a:rPr lang="en-US" dirty="0" smtClean="0"/>
              <a:t>, then</a:t>
            </a:r>
            <a:br>
              <a:rPr lang="en-US" dirty="0" smtClean="0"/>
            </a:br>
            <a:r>
              <a:rPr lang="en-US" u="sng" dirty="0" smtClean="0">
                <a:solidFill>
                  <a:srgbClr val="FF0000"/>
                </a:solidFill>
              </a:rPr>
              <a:t>d ~ 1.1 </a:t>
            </a:r>
            <a:r>
              <a:rPr lang="en-US" u="sng" dirty="0" smtClean="0">
                <a:solidFill>
                  <a:srgbClr val="FF0000"/>
                </a:solidFill>
                <a:latin typeface="Symbol" pitchFamily="18" charset="2"/>
              </a:rPr>
              <a:t>m</a:t>
            </a:r>
            <a:r>
              <a:rPr lang="en-US" u="sng" dirty="0" smtClean="0">
                <a:solidFill>
                  <a:srgbClr val="FF0000"/>
                </a:solidFill>
              </a:rPr>
              <a:t>m</a:t>
            </a:r>
          </a:p>
          <a:p>
            <a:pPr lvl="1"/>
            <a:r>
              <a:rPr lang="en-US" dirty="0" smtClean="0"/>
              <a:t>This is in line with typical thicknesses of tin whiskers</a:t>
            </a:r>
          </a:p>
        </p:txBody>
      </p:sp>
      <p:sp>
        <p:nvSpPr>
          <p:cNvPr id="7" name="Date Placeholder 6"/>
          <p:cNvSpPr>
            <a:spLocks noGrp="1"/>
          </p:cNvSpPr>
          <p:nvPr>
            <p:ph type="dt" sz="half" idx="10"/>
          </p:nvPr>
        </p:nvSpPr>
        <p:spPr/>
        <p:txBody>
          <a:bodyPr/>
          <a:lstStyle/>
          <a:p>
            <a:r>
              <a:rPr lang="en-US" smtClean="0"/>
              <a:t>9/14/2011</a:t>
            </a:r>
            <a:endParaRPr lang="en-US"/>
          </a:p>
        </p:txBody>
      </p:sp>
      <p:sp>
        <p:nvSpPr>
          <p:cNvPr id="8" name="Footer Placeholder 7"/>
          <p:cNvSpPr>
            <a:spLocks noGrp="1"/>
          </p:cNvSpPr>
          <p:nvPr>
            <p:ph type="ftr" sz="quarter" idx="11"/>
          </p:nvPr>
        </p:nvSpPr>
        <p:spPr/>
        <p:txBody>
          <a:bodyPr/>
          <a:lstStyle/>
          <a:p>
            <a:r>
              <a:rPr lang="en-US" smtClean="0"/>
              <a:t>5th International Tin Whisker Symposium</a:t>
            </a:r>
            <a:endParaRPr lang="en-US"/>
          </a:p>
        </p:txBody>
      </p:sp>
      <p:sp>
        <p:nvSpPr>
          <p:cNvPr id="9" name="Slide Number Placeholder 8"/>
          <p:cNvSpPr>
            <a:spLocks noGrp="1"/>
          </p:cNvSpPr>
          <p:nvPr>
            <p:ph type="sldNum" sz="quarter" idx="12"/>
          </p:nvPr>
        </p:nvSpPr>
        <p:spPr/>
        <p:txBody>
          <a:bodyPr/>
          <a:lstStyle/>
          <a:p>
            <a:fld id="{B9E413AF-D360-4B11-A2D9-E7D7BB00E76F}" type="slidenum">
              <a:rPr lang="en-US" smtClean="0"/>
              <a:pPr/>
              <a:t>20</a:t>
            </a:fld>
            <a:endParaRPr lang="en-US"/>
          </a:p>
        </p:txBody>
      </p:sp>
      <p:graphicFrame>
        <p:nvGraphicFramePr>
          <p:cNvPr id="12289" name="Object 6"/>
          <p:cNvGraphicFramePr>
            <a:graphicFrameLocks noChangeAspect="1"/>
          </p:cNvGraphicFramePr>
          <p:nvPr/>
        </p:nvGraphicFramePr>
        <p:xfrm>
          <a:off x="1679121" y="1445532"/>
          <a:ext cx="1281793" cy="924171"/>
        </p:xfrm>
        <a:graphic>
          <a:graphicData uri="http://schemas.openxmlformats.org/presentationml/2006/ole">
            <p:oleObj spid="_x0000_s12289" name="Equation" r:id="rId3" imgW="545760" imgH="393480" progId="Equation.3">
              <p:embed/>
            </p:oleObj>
          </a:graphicData>
        </a:graphic>
      </p:graphicFrame>
      <p:graphicFrame>
        <p:nvGraphicFramePr>
          <p:cNvPr id="12290" name="Object 6"/>
          <p:cNvGraphicFramePr>
            <a:graphicFrameLocks noChangeAspect="1"/>
          </p:cNvGraphicFramePr>
          <p:nvPr/>
        </p:nvGraphicFramePr>
        <p:xfrm>
          <a:off x="6170841" y="2852056"/>
          <a:ext cx="670771" cy="886733"/>
        </p:xfrm>
        <a:graphic>
          <a:graphicData uri="http://schemas.openxmlformats.org/presentationml/2006/ole">
            <p:oleObj spid="_x0000_s12290" name="Equation" r:id="rId4" imgW="317160" imgH="41904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662"/>
          </a:xfrm>
        </p:spPr>
        <p:txBody>
          <a:bodyPr>
            <a:noAutofit/>
          </a:bodyPr>
          <a:lstStyle/>
          <a:p>
            <a:r>
              <a:rPr lang="en-US" sz="3200" dirty="0" smtClean="0"/>
              <a:t>Example of Tin Whisker Length and Thickness Distributions</a:t>
            </a:r>
            <a:endParaRPr lang="en-US" sz="3200" dirty="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21</a:t>
            </a:fld>
            <a:endParaRPr lang="en-US" dirty="0"/>
          </a:p>
        </p:txBody>
      </p:sp>
      <p:pic>
        <p:nvPicPr>
          <p:cNvPr id="11265" name="Picture 1" descr="C:\Documents and Settings\lpanashc\My Documents\CALCE\Thesis\Ch5-Thickness\SN6-LengthProbability.jpg"/>
          <p:cNvPicPr>
            <a:picLocks noChangeAspect="1" noChangeArrowheads="1"/>
          </p:cNvPicPr>
          <p:nvPr/>
        </p:nvPicPr>
        <p:blipFill>
          <a:blip r:embed="rId2" cstate="print"/>
          <a:srcRect/>
          <a:stretch>
            <a:fillRect/>
          </a:stretch>
        </p:blipFill>
        <p:spPr bwMode="auto">
          <a:xfrm>
            <a:off x="243114" y="1623356"/>
            <a:ext cx="4229468" cy="4572000"/>
          </a:xfrm>
          <a:prstGeom prst="rect">
            <a:avLst/>
          </a:prstGeom>
          <a:noFill/>
        </p:spPr>
      </p:pic>
      <p:pic>
        <p:nvPicPr>
          <p:cNvPr id="11266" name="Picture 2" descr="C:\Documents and Settings\lpanashc\My Documents\CALCE\Thesis\Ch5-Thickness\SN6-ThicknessProbability.jpg"/>
          <p:cNvPicPr>
            <a:picLocks noChangeAspect="1" noChangeArrowheads="1"/>
          </p:cNvPicPr>
          <p:nvPr/>
        </p:nvPicPr>
        <p:blipFill>
          <a:blip r:embed="rId3" cstate="print"/>
          <a:srcRect/>
          <a:stretch>
            <a:fillRect/>
          </a:stretch>
        </p:blipFill>
        <p:spPr bwMode="auto">
          <a:xfrm>
            <a:off x="4633230" y="1651679"/>
            <a:ext cx="4198466" cy="4572000"/>
          </a:xfrm>
          <a:prstGeom prst="rect">
            <a:avLst/>
          </a:prstGeom>
          <a:noFill/>
        </p:spPr>
      </p:pic>
      <p:sp>
        <p:nvSpPr>
          <p:cNvPr id="10" name="TextBox 9"/>
          <p:cNvSpPr txBox="1"/>
          <p:nvPr/>
        </p:nvSpPr>
        <p:spPr>
          <a:xfrm>
            <a:off x="130629" y="6204862"/>
            <a:ext cx="8850086" cy="261610"/>
          </a:xfrm>
          <a:prstGeom prst="rect">
            <a:avLst/>
          </a:prstGeom>
          <a:noFill/>
        </p:spPr>
        <p:txBody>
          <a:bodyPr wrap="square" rtlCol="0">
            <a:spAutoFit/>
          </a:bodyPr>
          <a:lstStyle/>
          <a:p>
            <a:r>
              <a:rPr lang="en-US" sz="1100" dirty="0" smtClean="0"/>
              <a:t>Source: L. Panashchenko “Evaluation of Environmental Tests for Tin Whisker Assessment”, MS Thesis, University of MD, December 2009. Figures 59-60</a:t>
            </a:r>
            <a:endParaRPr lang="en-US" sz="1100" dirty="0"/>
          </a:p>
        </p:txBody>
      </p:sp>
      <p:sp>
        <p:nvSpPr>
          <p:cNvPr id="11" name="TextBox 10"/>
          <p:cNvSpPr txBox="1"/>
          <p:nvPr/>
        </p:nvSpPr>
        <p:spPr>
          <a:xfrm>
            <a:off x="1654629" y="1621971"/>
            <a:ext cx="1667508" cy="369332"/>
          </a:xfrm>
          <a:prstGeom prst="rect">
            <a:avLst/>
          </a:prstGeom>
          <a:solidFill>
            <a:schemeClr val="bg1"/>
          </a:solidFill>
        </p:spPr>
        <p:txBody>
          <a:bodyPr wrap="none" rtlCol="0">
            <a:spAutoFit/>
          </a:bodyPr>
          <a:lstStyle/>
          <a:p>
            <a:r>
              <a:rPr lang="en-US" b="1" dirty="0" smtClean="0"/>
              <a:t>Whisker Length</a:t>
            </a:r>
            <a:endParaRPr lang="en-US" b="1" dirty="0"/>
          </a:p>
        </p:txBody>
      </p:sp>
      <p:sp>
        <p:nvSpPr>
          <p:cNvPr id="12" name="TextBox 11"/>
          <p:cNvSpPr txBox="1"/>
          <p:nvPr/>
        </p:nvSpPr>
        <p:spPr>
          <a:xfrm>
            <a:off x="5932715" y="1600200"/>
            <a:ext cx="1941685" cy="369332"/>
          </a:xfrm>
          <a:prstGeom prst="rect">
            <a:avLst/>
          </a:prstGeom>
          <a:solidFill>
            <a:schemeClr val="bg1"/>
          </a:solidFill>
        </p:spPr>
        <p:txBody>
          <a:bodyPr wrap="none" rtlCol="0">
            <a:spAutoFit/>
          </a:bodyPr>
          <a:lstStyle/>
          <a:p>
            <a:r>
              <a:rPr lang="en-US" b="1" dirty="0" smtClean="0"/>
              <a:t>Whisker Thickness</a:t>
            </a:r>
            <a:endParaRPr lang="en-US" b="1" dirty="0"/>
          </a:p>
        </p:txBody>
      </p:sp>
      <p:sp>
        <p:nvSpPr>
          <p:cNvPr id="13" name="TextBox 12"/>
          <p:cNvSpPr txBox="1"/>
          <p:nvPr/>
        </p:nvSpPr>
        <p:spPr>
          <a:xfrm>
            <a:off x="443315" y="1231900"/>
            <a:ext cx="8599085" cy="369332"/>
          </a:xfrm>
          <a:prstGeom prst="rect">
            <a:avLst/>
          </a:prstGeom>
          <a:noFill/>
        </p:spPr>
        <p:txBody>
          <a:bodyPr wrap="none" rtlCol="0">
            <a:spAutoFit/>
          </a:bodyPr>
          <a:lstStyle/>
          <a:p>
            <a:r>
              <a:rPr lang="en-US" dirty="0" smtClean="0"/>
              <a:t>Collected for 187 whiskers on tin-plated brass that grew over 11 years of ambient storage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6447" y="274638"/>
            <a:ext cx="8410353" cy="1143000"/>
          </a:xfrm>
        </p:spPr>
        <p:txBody>
          <a:bodyPr rtlCol="0">
            <a:normAutofit fontScale="90000"/>
          </a:bodyPr>
          <a:lstStyle/>
          <a:p>
            <a:pPr fontAlgn="auto">
              <a:spcAft>
                <a:spcPts val="0"/>
              </a:spcAft>
              <a:defRPr/>
            </a:pPr>
            <a:r>
              <a:rPr lang="en-US" dirty="0" smtClean="0"/>
              <a:t>Whiskers &gt;50</a:t>
            </a:r>
            <a:r>
              <a:rPr lang="en-US" dirty="0" smtClean="0">
                <a:latin typeface="Symbol" pitchFamily="18" charset="2"/>
              </a:rPr>
              <a:t>m</a:t>
            </a:r>
            <a:r>
              <a:rPr lang="en-US" dirty="0" smtClean="0"/>
              <a:t>m in Length found on the Faulty 2003 Camry APP Sensor</a:t>
            </a:r>
          </a:p>
        </p:txBody>
      </p:sp>
      <p:sp>
        <p:nvSpPr>
          <p:cNvPr id="6" name="Date Placeholder 5"/>
          <p:cNvSpPr>
            <a:spLocks noGrp="1"/>
          </p:cNvSpPr>
          <p:nvPr>
            <p:ph type="dt" sz="half" idx="10"/>
          </p:nvPr>
        </p:nvSpPr>
        <p:spPr/>
        <p:txBody>
          <a:bodyPr/>
          <a:lstStyle/>
          <a:p>
            <a:r>
              <a:rPr lang="en-US" smtClean="0"/>
              <a:t>9/14/2011</a:t>
            </a:r>
            <a:endParaRPr lang="en-US"/>
          </a:p>
        </p:txBody>
      </p:sp>
      <p:sp>
        <p:nvSpPr>
          <p:cNvPr id="7" name="Slide Number Placeholder 6"/>
          <p:cNvSpPr>
            <a:spLocks noGrp="1"/>
          </p:cNvSpPr>
          <p:nvPr>
            <p:ph type="sldNum" sz="quarter" idx="12"/>
          </p:nvPr>
        </p:nvSpPr>
        <p:spPr/>
        <p:txBody>
          <a:bodyPr/>
          <a:lstStyle/>
          <a:p>
            <a:fld id="{B9E413AF-D360-4B11-A2D9-E7D7BB00E76F}" type="slidenum">
              <a:rPr lang="en-US" smtClean="0"/>
              <a:pPr/>
              <a:t>22</a:t>
            </a:fld>
            <a:endParaRPr lang="en-US"/>
          </a:p>
        </p:txBody>
      </p:sp>
      <p:sp>
        <p:nvSpPr>
          <p:cNvPr id="8" name="Footer Placeholder 7"/>
          <p:cNvSpPr>
            <a:spLocks noGrp="1"/>
          </p:cNvSpPr>
          <p:nvPr>
            <p:ph type="ftr" sz="quarter" idx="11"/>
          </p:nvPr>
        </p:nvSpPr>
        <p:spPr/>
        <p:txBody>
          <a:bodyPr/>
          <a:lstStyle/>
          <a:p>
            <a:r>
              <a:rPr lang="en-US" smtClean="0"/>
              <a:t>5th International Tin Whisker Symposium</a:t>
            </a:r>
            <a:endParaRPr lang="en-US"/>
          </a:p>
        </p:txBody>
      </p:sp>
      <p:sp>
        <p:nvSpPr>
          <p:cNvPr id="10" name="Content Placeholder 9"/>
          <p:cNvSpPr>
            <a:spLocks noGrp="1"/>
          </p:cNvSpPr>
          <p:nvPr>
            <p:ph idx="1"/>
          </p:nvPr>
        </p:nvSpPr>
        <p:spPr>
          <a:xfrm>
            <a:off x="174171" y="1709062"/>
            <a:ext cx="3886200" cy="4321629"/>
          </a:xfrm>
        </p:spPr>
        <p:txBody>
          <a:bodyPr>
            <a:normAutofit/>
          </a:bodyPr>
          <a:lstStyle/>
          <a:p>
            <a:r>
              <a:rPr lang="en-US" sz="2000" dirty="0" smtClean="0"/>
              <a:t>17 whiskers with lengths &gt;50</a:t>
            </a:r>
            <a:r>
              <a:rPr lang="en-US" sz="2000" dirty="0" smtClean="0">
                <a:latin typeface="Symbol" pitchFamily="18" charset="2"/>
              </a:rPr>
              <a:t>m</a:t>
            </a:r>
            <a:r>
              <a:rPr lang="en-US" sz="2000" dirty="0" smtClean="0"/>
              <a:t>m were observed on the faulty 2003 Camry APP sensor</a:t>
            </a:r>
          </a:p>
          <a:p>
            <a:pPr lvl="1"/>
            <a:r>
              <a:rPr lang="en-US" sz="1600" dirty="0" smtClean="0"/>
              <a:t>Whisker lengths on APP sensor may actually be longer than shown due to measurement technique</a:t>
            </a:r>
          </a:p>
          <a:p>
            <a:r>
              <a:rPr lang="en-US" sz="2000" dirty="0" smtClean="0"/>
              <a:t>Whisker growth seen on faulty APP sensor is not ‘out of family’</a:t>
            </a:r>
          </a:p>
          <a:p>
            <a:pPr lvl="1"/>
            <a:r>
              <a:rPr lang="en-US" sz="1800" dirty="0" smtClean="0"/>
              <a:t>Compare to whisker length data collected for tin-plated brass after 11 years of ambient storage*</a:t>
            </a:r>
          </a:p>
          <a:p>
            <a:endParaRPr lang="en-US" sz="2000" dirty="0"/>
          </a:p>
        </p:txBody>
      </p:sp>
      <p:pic>
        <p:nvPicPr>
          <p:cNvPr id="11" name="Picture 10" descr="ShortedUnit-SN6-LognormalPlot.jpg"/>
          <p:cNvPicPr>
            <a:picLocks noChangeAspect="1"/>
          </p:cNvPicPr>
          <p:nvPr/>
        </p:nvPicPr>
        <p:blipFill>
          <a:blip r:embed="rId2" cstate="print"/>
          <a:srcRect t="5345"/>
          <a:stretch>
            <a:fillRect/>
          </a:stretch>
        </p:blipFill>
        <p:spPr>
          <a:xfrm>
            <a:off x="4065700" y="1589314"/>
            <a:ext cx="5078300" cy="4626431"/>
          </a:xfrm>
          <a:prstGeom prst="rect">
            <a:avLst/>
          </a:prstGeom>
        </p:spPr>
      </p:pic>
      <p:sp>
        <p:nvSpPr>
          <p:cNvPr id="12" name="TextBox 11"/>
          <p:cNvSpPr txBox="1"/>
          <p:nvPr/>
        </p:nvSpPr>
        <p:spPr>
          <a:xfrm>
            <a:off x="0" y="5544458"/>
            <a:ext cx="4737100" cy="738664"/>
          </a:xfrm>
          <a:prstGeom prst="rect">
            <a:avLst/>
          </a:prstGeom>
          <a:noFill/>
        </p:spPr>
        <p:txBody>
          <a:bodyPr wrap="square" rtlCol="0">
            <a:spAutoFit/>
          </a:bodyPr>
          <a:lstStyle/>
          <a:p>
            <a:r>
              <a:rPr lang="en-US" sz="1400" dirty="0" smtClean="0"/>
              <a:t>(*) L. Panashchenko, J. Brusse, H. Leidecker, “Long Term Investigation of Urethane Conformal Coating Against Tin Whisker Growth”, IPC Tin Whisker Symposium, December 2010</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Illustration of How a Whisker may Snag </a:t>
            </a:r>
            <a:endParaRPr lang="en-US" dirty="0"/>
          </a:p>
        </p:txBody>
      </p:sp>
      <p:sp>
        <p:nvSpPr>
          <p:cNvPr id="4" name="Content Placeholder 3"/>
          <p:cNvSpPr>
            <a:spLocks noGrp="1"/>
          </p:cNvSpPr>
          <p:nvPr>
            <p:ph sz="half" idx="2"/>
          </p:nvPr>
        </p:nvSpPr>
        <p:spPr>
          <a:xfrm>
            <a:off x="4648200" y="3719744"/>
            <a:ext cx="4038600" cy="2760955"/>
          </a:xfrm>
        </p:spPr>
        <p:txBody>
          <a:bodyPr>
            <a:normAutofit fontScale="77500" lnSpcReduction="20000"/>
          </a:bodyPr>
          <a:lstStyle/>
          <a:p>
            <a:r>
              <a:rPr lang="en-US" sz="2000" dirty="0" smtClean="0"/>
              <a:t>Long, thin whiskers are ductile.  Without breaking they can bend, flex through very large angles under the influence of air, vibration, shock, electrostatic forces</a:t>
            </a:r>
            <a:endParaRPr lang="en-US" sz="2000" b="1" dirty="0" smtClean="0"/>
          </a:p>
          <a:p>
            <a:r>
              <a:rPr lang="en-US" sz="2000" dirty="0" smtClean="0"/>
              <a:t>After significant movement, whisker tip may be caught by the irregular surface of the tin plating on an adjacent conductor</a:t>
            </a:r>
          </a:p>
          <a:p>
            <a:pPr lvl="1"/>
            <a:r>
              <a:rPr lang="en-US" sz="1600" dirty="0" smtClean="0"/>
              <a:t>Mechanical shock or air movement may dislodge the whisker tip</a:t>
            </a:r>
          </a:p>
          <a:p>
            <a:r>
              <a:rPr lang="en-US" sz="2000" dirty="0" smtClean="0">
                <a:solidFill>
                  <a:srgbClr val="FF0000"/>
                </a:solidFill>
              </a:rPr>
              <a:t>Insulating films may prevent immediate electrical continuity</a:t>
            </a:r>
          </a:p>
          <a:p>
            <a:pPr lvl="1"/>
            <a:r>
              <a:rPr lang="en-US" sz="1600" dirty="0" smtClean="0"/>
              <a:t>See next slide for more detail</a:t>
            </a:r>
            <a:endParaRPr lang="en-US" sz="1600" dirty="0"/>
          </a:p>
        </p:txBody>
      </p:sp>
      <p:sp>
        <p:nvSpPr>
          <p:cNvPr id="5" name="Date Placeholder 4"/>
          <p:cNvSpPr>
            <a:spLocks noGrp="1"/>
          </p:cNvSpPr>
          <p:nvPr>
            <p:ph type="dt" sz="half" idx="10"/>
          </p:nvPr>
        </p:nvSpPr>
        <p:spPr/>
        <p:txBody>
          <a:bodyPr/>
          <a:lstStyle/>
          <a:p>
            <a:r>
              <a:rPr lang="en-US" smtClean="0"/>
              <a:t>9/14/2011</a:t>
            </a:r>
            <a:endParaRPr lang="en-US"/>
          </a:p>
        </p:txBody>
      </p:sp>
      <p:sp>
        <p:nvSpPr>
          <p:cNvPr id="6" name="Footer Placeholder 5"/>
          <p:cNvSpPr>
            <a:spLocks noGrp="1"/>
          </p:cNvSpPr>
          <p:nvPr>
            <p:ph type="ftr" sz="quarter" idx="11"/>
          </p:nvPr>
        </p:nvSpPr>
        <p:spPr/>
        <p:txBody>
          <a:bodyPr/>
          <a:lstStyle/>
          <a:p>
            <a:r>
              <a:rPr lang="en-US" smtClean="0"/>
              <a:t>5th International Tin Whisker Symposium</a:t>
            </a:r>
            <a:endParaRPr lang="en-US"/>
          </a:p>
        </p:txBody>
      </p:sp>
      <p:sp>
        <p:nvSpPr>
          <p:cNvPr id="7" name="Slide Number Placeholder 6"/>
          <p:cNvSpPr>
            <a:spLocks noGrp="1"/>
          </p:cNvSpPr>
          <p:nvPr>
            <p:ph type="sldNum" sz="quarter" idx="12"/>
          </p:nvPr>
        </p:nvSpPr>
        <p:spPr/>
        <p:txBody>
          <a:bodyPr/>
          <a:lstStyle/>
          <a:p>
            <a:fld id="{B9E413AF-D360-4B11-A2D9-E7D7BB00E76F}" type="slidenum">
              <a:rPr lang="en-US" smtClean="0"/>
              <a:pPr/>
              <a:t>23</a:t>
            </a:fld>
            <a:endParaRPr lang="en-US"/>
          </a:p>
        </p:txBody>
      </p:sp>
      <p:pic>
        <p:nvPicPr>
          <p:cNvPr id="8" name="Content Placeholder 9" descr="WhiskerBending-1crop.jpg"/>
          <p:cNvPicPr>
            <a:picLocks noChangeAspect="1"/>
          </p:cNvPicPr>
          <p:nvPr/>
        </p:nvPicPr>
        <p:blipFill>
          <a:blip r:embed="rId3" cstate="print"/>
          <a:stretch>
            <a:fillRect/>
          </a:stretch>
        </p:blipFill>
        <p:spPr>
          <a:xfrm>
            <a:off x="2606230" y="1460667"/>
            <a:ext cx="4038600" cy="2075534"/>
          </a:xfrm>
          <a:prstGeom prst="rect">
            <a:avLst/>
          </a:prstGeom>
        </p:spPr>
      </p:pic>
      <p:pic>
        <p:nvPicPr>
          <p:cNvPr id="9" name="Picture 8" descr="WhiskerBending-2crop.jpg"/>
          <p:cNvPicPr>
            <a:picLocks noChangeAspect="1"/>
          </p:cNvPicPr>
          <p:nvPr/>
        </p:nvPicPr>
        <p:blipFill>
          <a:blip r:embed="rId4" cstate="print"/>
          <a:stretch>
            <a:fillRect/>
          </a:stretch>
        </p:blipFill>
        <p:spPr>
          <a:xfrm>
            <a:off x="2625565" y="1454509"/>
            <a:ext cx="4035329" cy="2073852"/>
          </a:xfrm>
          <a:prstGeom prst="rect">
            <a:avLst/>
          </a:prstGeom>
        </p:spPr>
      </p:pic>
      <p:pic>
        <p:nvPicPr>
          <p:cNvPr id="10" name="Picture 9" descr="WhiskerBending-3crop.jpg"/>
          <p:cNvPicPr>
            <a:picLocks noChangeAspect="1"/>
          </p:cNvPicPr>
          <p:nvPr/>
        </p:nvPicPr>
        <p:blipFill>
          <a:blip r:embed="rId5" cstate="print"/>
          <a:stretch>
            <a:fillRect/>
          </a:stretch>
        </p:blipFill>
        <p:spPr>
          <a:xfrm>
            <a:off x="2622715" y="1451071"/>
            <a:ext cx="4038900" cy="2075688"/>
          </a:xfrm>
          <a:prstGeom prst="rect">
            <a:avLst/>
          </a:prstGeom>
        </p:spPr>
      </p:pic>
      <p:pic>
        <p:nvPicPr>
          <p:cNvPr id="11" name="Picture 10" descr="WhiskerBending-4crop.jpg"/>
          <p:cNvPicPr>
            <a:picLocks noChangeAspect="1"/>
          </p:cNvPicPr>
          <p:nvPr/>
        </p:nvPicPr>
        <p:blipFill>
          <a:blip r:embed="rId6" cstate="print"/>
          <a:stretch>
            <a:fillRect/>
          </a:stretch>
        </p:blipFill>
        <p:spPr>
          <a:xfrm>
            <a:off x="2624265" y="1450982"/>
            <a:ext cx="4038900" cy="2075688"/>
          </a:xfrm>
          <a:prstGeom prst="rect">
            <a:avLst/>
          </a:prstGeom>
        </p:spPr>
      </p:pic>
      <p:pic>
        <p:nvPicPr>
          <p:cNvPr id="14" name="Picture 13" descr="Pedal-Pin2-06.tif"/>
          <p:cNvPicPr>
            <a:picLocks noChangeAspect="1"/>
          </p:cNvPicPr>
          <p:nvPr/>
        </p:nvPicPr>
        <p:blipFill>
          <a:blip r:embed="rId7" cstate="print"/>
          <a:stretch>
            <a:fillRect/>
          </a:stretch>
        </p:blipFill>
        <p:spPr>
          <a:xfrm>
            <a:off x="493238" y="3787250"/>
            <a:ext cx="3128851" cy="2346638"/>
          </a:xfrm>
          <a:prstGeom prst="rect">
            <a:avLst/>
          </a:prstGeom>
        </p:spPr>
      </p:pic>
      <p:sp>
        <p:nvSpPr>
          <p:cNvPr id="12" name="TextBox 11"/>
          <p:cNvSpPr txBox="1"/>
          <p:nvPr/>
        </p:nvSpPr>
        <p:spPr>
          <a:xfrm>
            <a:off x="3678874" y="1456660"/>
            <a:ext cx="1906869" cy="369332"/>
          </a:xfrm>
          <a:prstGeom prst="rect">
            <a:avLst/>
          </a:prstGeom>
          <a:noFill/>
        </p:spPr>
        <p:txBody>
          <a:bodyPr wrap="none" rtlCol="0">
            <a:spAutoFit/>
          </a:bodyPr>
          <a:lstStyle/>
          <a:p>
            <a:r>
              <a:rPr lang="en-US" dirty="0" smtClean="0"/>
              <a:t>Whisker in motion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4"/>
          <p:cNvSpPr>
            <a:spLocks noGrp="1"/>
          </p:cNvSpPr>
          <p:nvPr>
            <p:ph type="dt" sz="quarter" idx="10"/>
          </p:nvPr>
        </p:nvSpPr>
        <p:spPr>
          <a:noFill/>
        </p:spPr>
        <p:txBody>
          <a:bodyPr/>
          <a:lstStyle/>
          <a:p>
            <a:r>
              <a:rPr lang="en-US" smtClean="0"/>
              <a:t>9/14/2011</a:t>
            </a:r>
          </a:p>
        </p:txBody>
      </p:sp>
      <p:sp>
        <p:nvSpPr>
          <p:cNvPr id="24579" name="Footer Placeholder 5"/>
          <p:cNvSpPr>
            <a:spLocks noGrp="1"/>
          </p:cNvSpPr>
          <p:nvPr>
            <p:ph type="ftr" sz="quarter" idx="11"/>
          </p:nvPr>
        </p:nvSpPr>
        <p:spPr>
          <a:noFill/>
        </p:spPr>
        <p:txBody>
          <a:bodyPr/>
          <a:lstStyle/>
          <a:p>
            <a:r>
              <a:rPr lang="en-US" smtClean="0"/>
              <a:t>5th International Tin Whisker Symposium</a:t>
            </a:r>
          </a:p>
        </p:txBody>
      </p:sp>
      <p:sp>
        <p:nvSpPr>
          <p:cNvPr id="24580" name="Slide Number Placeholder 6"/>
          <p:cNvSpPr>
            <a:spLocks noGrp="1"/>
          </p:cNvSpPr>
          <p:nvPr>
            <p:ph type="sldNum" sz="quarter" idx="12"/>
          </p:nvPr>
        </p:nvSpPr>
        <p:spPr>
          <a:noFill/>
        </p:spPr>
        <p:txBody>
          <a:bodyPr/>
          <a:lstStyle/>
          <a:p>
            <a:fld id="{D4A6A659-E3E4-47A4-B362-CBD65B91C1A4}" type="slidenum">
              <a:rPr lang="en-US" smtClean="0"/>
              <a:pPr/>
              <a:t>24</a:t>
            </a:fld>
            <a:endParaRPr lang="en-US" smtClean="0"/>
          </a:p>
        </p:txBody>
      </p:sp>
      <p:sp>
        <p:nvSpPr>
          <p:cNvPr id="24581" name="Rectangle 26" descr="Large checker board"/>
          <p:cNvSpPr>
            <a:spLocks noChangeArrowheads="1"/>
          </p:cNvSpPr>
          <p:nvPr/>
        </p:nvSpPr>
        <p:spPr bwMode="auto">
          <a:xfrm>
            <a:off x="1943100" y="4283075"/>
            <a:ext cx="1943100" cy="1562100"/>
          </a:xfrm>
          <a:prstGeom prst="rect">
            <a:avLst/>
          </a:prstGeom>
          <a:pattFill prst="lgCheck">
            <a:fgClr>
              <a:schemeClr val="bg2"/>
            </a:fgClr>
            <a:bgClr>
              <a:schemeClr val="bg1"/>
            </a:bgClr>
          </a:pattFill>
          <a:ln w="9525">
            <a:miter lim="800000"/>
            <a:headEnd/>
            <a:tailEnd/>
          </a:ln>
          <a:scene3d>
            <a:camera prst="legacyObliqueTopRight">
              <a:rot lat="0" lon="4800000" rev="0"/>
            </a:camera>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a:endParaRPr lang="en-US" sz="2000"/>
          </a:p>
        </p:txBody>
      </p:sp>
      <p:sp>
        <p:nvSpPr>
          <p:cNvPr id="24582" name="Rectangle 27"/>
          <p:cNvSpPr>
            <a:spLocks noChangeArrowheads="1"/>
          </p:cNvSpPr>
          <p:nvPr/>
        </p:nvSpPr>
        <p:spPr bwMode="auto">
          <a:xfrm>
            <a:off x="2341563" y="4257675"/>
            <a:ext cx="1943100" cy="1562100"/>
          </a:xfrm>
          <a:prstGeom prst="rect">
            <a:avLst/>
          </a:prstGeom>
          <a:solidFill>
            <a:srgbClr val="990099"/>
          </a:solidFill>
          <a:ln w="9525">
            <a:miter lim="800000"/>
            <a:headEnd/>
            <a:tailEnd/>
          </a:ln>
          <a:scene3d>
            <a:camera prst="legacyObliqueTopRight">
              <a:rot lat="0" lon="4800000" rev="0"/>
            </a:camera>
            <a:lightRig rig="legacyFlat3" dir="b"/>
          </a:scene3d>
          <a:sp3d extrusionH="125400" prstMaterial="legacyMatte">
            <a:bevelT w="13500" h="13500" prst="angle"/>
            <a:bevelB w="13500" h="13500" prst="angle"/>
            <a:extrusionClr>
              <a:srgbClr val="990099"/>
            </a:extrusionClr>
          </a:sp3d>
        </p:spPr>
        <p:txBody>
          <a:bodyPr wrap="none" anchor="ctr">
            <a:flatTx/>
          </a:bodyPr>
          <a:lstStyle/>
          <a:p>
            <a:pPr algn="ctr"/>
            <a:endParaRPr lang="en-US" sz="2000"/>
          </a:p>
        </p:txBody>
      </p:sp>
      <p:sp>
        <p:nvSpPr>
          <p:cNvPr id="24583" name="Line 17"/>
          <p:cNvSpPr>
            <a:spLocks noChangeShapeType="1"/>
          </p:cNvSpPr>
          <p:nvPr/>
        </p:nvSpPr>
        <p:spPr bwMode="auto">
          <a:xfrm flipH="1" flipV="1">
            <a:off x="6948488" y="5949950"/>
            <a:ext cx="0" cy="466725"/>
          </a:xfrm>
          <a:prstGeom prst="line">
            <a:avLst/>
          </a:prstGeom>
          <a:noFill/>
          <a:ln w="76200">
            <a:solidFill>
              <a:schemeClr val="tx1"/>
            </a:solidFill>
            <a:round/>
            <a:headEnd/>
            <a:tailEnd/>
          </a:ln>
        </p:spPr>
        <p:txBody>
          <a:bodyPr/>
          <a:lstStyle/>
          <a:p>
            <a:endParaRPr lang="en-US"/>
          </a:p>
        </p:txBody>
      </p:sp>
      <p:sp>
        <p:nvSpPr>
          <p:cNvPr id="24584" name="Oval 36"/>
          <p:cNvSpPr>
            <a:spLocks noChangeArrowheads="1"/>
          </p:cNvSpPr>
          <p:nvPr/>
        </p:nvSpPr>
        <p:spPr bwMode="auto">
          <a:xfrm rot="-720817">
            <a:off x="3167063" y="4868863"/>
            <a:ext cx="720725" cy="792162"/>
          </a:xfrm>
          <a:prstGeom prst="ellipse">
            <a:avLst/>
          </a:prstGeom>
          <a:solidFill>
            <a:schemeClr val="bg2"/>
          </a:solidFill>
          <a:ln w="9525">
            <a:round/>
            <a:headEnd/>
            <a:tailEnd/>
          </a:ln>
          <a:scene3d>
            <a:camera prst="legacyObliqueTopRight">
              <a:rot lat="0" lon="5100000" rev="0"/>
            </a:camera>
            <a:lightRig rig="legacyFlat3" dir="b"/>
          </a:scene3d>
          <a:sp3d extrusionH="3148000" prstMaterial="legacyMatte">
            <a:bevelT w="13500" h="13500" prst="angle"/>
            <a:bevelB w="13500" h="13500" prst="angle"/>
            <a:extrusionClr>
              <a:schemeClr val="bg2"/>
            </a:extrusionClr>
          </a:sp3d>
        </p:spPr>
        <p:txBody>
          <a:bodyPr wrap="none" anchor="ctr">
            <a:flatTx/>
          </a:bodyPr>
          <a:lstStyle/>
          <a:p>
            <a:endParaRPr lang="en-US"/>
          </a:p>
        </p:txBody>
      </p:sp>
      <p:sp>
        <p:nvSpPr>
          <p:cNvPr id="24585" name="Rectangle 19" descr="Large checker board"/>
          <p:cNvSpPr>
            <a:spLocks noChangeArrowheads="1"/>
          </p:cNvSpPr>
          <p:nvPr/>
        </p:nvSpPr>
        <p:spPr bwMode="auto">
          <a:xfrm>
            <a:off x="5689600" y="4330700"/>
            <a:ext cx="1943100" cy="1562100"/>
          </a:xfrm>
          <a:prstGeom prst="rect">
            <a:avLst/>
          </a:prstGeom>
          <a:pattFill prst="lgCheck">
            <a:fgClr>
              <a:schemeClr val="bg2"/>
            </a:fgClr>
            <a:bgClr>
              <a:schemeClr val="bg1"/>
            </a:bgClr>
          </a:pattFill>
          <a:ln w="9525">
            <a:miter lim="800000"/>
            <a:headEnd/>
            <a:tailEnd/>
          </a:ln>
          <a:scene3d>
            <a:camera prst="legacyObliqueTopRight">
              <a:rot lat="0" lon="3900000" rev="0"/>
            </a:camera>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a:endParaRPr lang="en-US" sz="2000"/>
          </a:p>
        </p:txBody>
      </p:sp>
      <p:sp>
        <p:nvSpPr>
          <p:cNvPr id="24586" name="Rectangle 25"/>
          <p:cNvSpPr>
            <a:spLocks noChangeArrowheads="1"/>
          </p:cNvSpPr>
          <p:nvPr/>
        </p:nvSpPr>
        <p:spPr bwMode="auto">
          <a:xfrm>
            <a:off x="5580063" y="4352925"/>
            <a:ext cx="1943100" cy="1562100"/>
          </a:xfrm>
          <a:prstGeom prst="rect">
            <a:avLst/>
          </a:prstGeom>
          <a:solidFill>
            <a:srgbClr val="FF3300"/>
          </a:solidFill>
          <a:ln w="9525">
            <a:miter lim="800000"/>
            <a:headEnd/>
            <a:tailEnd/>
          </a:ln>
          <a:scene3d>
            <a:camera prst="legacyObliqueTopRight">
              <a:rot lat="0" lon="3900000" rev="0"/>
            </a:camera>
            <a:lightRig rig="legacyFlat3" dir="b"/>
          </a:scene3d>
          <a:sp3d extrusionH="125400" prstMaterial="legacyMatte">
            <a:bevelT w="13500" h="13500" prst="angle"/>
            <a:bevelB w="13500" h="13500" prst="angle"/>
            <a:extrusionClr>
              <a:srgbClr val="FF3300"/>
            </a:extrusionClr>
          </a:sp3d>
        </p:spPr>
        <p:txBody>
          <a:bodyPr wrap="none" anchor="ctr">
            <a:flatTx/>
          </a:bodyPr>
          <a:lstStyle/>
          <a:p>
            <a:pPr algn="ctr"/>
            <a:endParaRPr lang="en-US" sz="2000"/>
          </a:p>
        </p:txBody>
      </p:sp>
      <p:sp>
        <p:nvSpPr>
          <p:cNvPr id="24587" name="Line 6"/>
          <p:cNvSpPr>
            <a:spLocks noChangeShapeType="1"/>
          </p:cNvSpPr>
          <p:nvPr/>
        </p:nvSpPr>
        <p:spPr bwMode="auto">
          <a:xfrm flipH="1">
            <a:off x="2095500" y="5184775"/>
            <a:ext cx="698500" cy="0"/>
          </a:xfrm>
          <a:prstGeom prst="line">
            <a:avLst/>
          </a:prstGeom>
          <a:noFill/>
          <a:ln w="76200">
            <a:solidFill>
              <a:schemeClr val="tx1"/>
            </a:solidFill>
            <a:round/>
            <a:headEnd/>
            <a:tailEnd/>
          </a:ln>
        </p:spPr>
        <p:txBody>
          <a:bodyPr/>
          <a:lstStyle/>
          <a:p>
            <a:endParaRPr lang="en-US"/>
          </a:p>
        </p:txBody>
      </p:sp>
      <p:sp>
        <p:nvSpPr>
          <p:cNvPr id="24588" name="Rectangle 7"/>
          <p:cNvSpPr>
            <a:spLocks noGrp="1" noChangeArrowheads="1"/>
          </p:cNvSpPr>
          <p:nvPr>
            <p:ph type="title"/>
          </p:nvPr>
        </p:nvSpPr>
        <p:spPr>
          <a:xfrm>
            <a:off x="509588" y="189187"/>
            <a:ext cx="8229600" cy="1072601"/>
          </a:xfrm>
        </p:spPr>
        <p:txBody>
          <a:bodyPr lIns="0" tIns="0" rIns="0" bIns="0">
            <a:spAutoFit/>
          </a:bodyPr>
          <a:lstStyle/>
          <a:p>
            <a:pPr defTabSz="457200"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t>Metal Whiskers and Adjacent Conductors Grow Insulating Films</a:t>
            </a:r>
          </a:p>
        </p:txBody>
      </p:sp>
      <p:sp>
        <p:nvSpPr>
          <p:cNvPr id="24589" name="Rectangle 8"/>
          <p:cNvSpPr>
            <a:spLocks noGrp="1" noChangeArrowheads="1"/>
          </p:cNvSpPr>
          <p:nvPr>
            <p:ph type="body" sz="half" idx="1"/>
          </p:nvPr>
        </p:nvSpPr>
        <p:spPr>
          <a:xfrm>
            <a:off x="252444" y="1268413"/>
            <a:ext cx="8785225" cy="2597634"/>
          </a:xfrm>
        </p:spPr>
        <p:txBody>
          <a:bodyPr wrap="square" lIns="0" tIns="0" rIns="0" bIns="0">
            <a:spAutoFit/>
          </a:bodyPr>
          <a:lstStyle/>
          <a:p>
            <a:pPr marL="423863" indent="-319088" defTabSz="457200"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t>Electrically insulating films form within hours on metal whiskers and adjacent conductors</a:t>
            </a:r>
          </a:p>
          <a:p>
            <a:pPr marL="855663" lvl="1" defTabSz="457200"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dirty="0" smtClean="0"/>
              <a:t>Oxides, sulphides, sulphates, chlorides, hydrides, etc. </a:t>
            </a:r>
            <a:endParaRPr lang="en-GB" sz="200" dirty="0" smtClean="0"/>
          </a:p>
          <a:p>
            <a:pPr marL="423863" indent="-319088" defTabSz="457200"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t>These films act as barriers to electrical current flow UNLESS applied voltage exceeds “dielectric breakdown” strength of the combined films</a:t>
            </a:r>
          </a:p>
          <a:p>
            <a:pPr marL="855663" lvl="1" defTabSz="457200"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dirty="0" smtClean="0">
                <a:solidFill>
                  <a:srgbClr val="FF0000"/>
                </a:solidFill>
              </a:rPr>
              <a:t>Direct </a:t>
            </a:r>
            <a:r>
              <a:rPr lang="en-GB" sz="1600" b="1" dirty="0" smtClean="0">
                <a:solidFill>
                  <a:srgbClr val="FF0000"/>
                </a:solidFill>
              </a:rPr>
              <a:t>MECHANICAL</a:t>
            </a:r>
            <a:r>
              <a:rPr lang="en-GB" sz="1600" dirty="0" smtClean="0">
                <a:solidFill>
                  <a:srgbClr val="FF0000"/>
                </a:solidFill>
              </a:rPr>
              <a:t> contact does NOT guarantee </a:t>
            </a:r>
            <a:r>
              <a:rPr lang="en-GB" sz="1600" b="1" dirty="0" smtClean="0">
                <a:solidFill>
                  <a:srgbClr val="FF0000"/>
                </a:solidFill>
              </a:rPr>
              <a:t>ELECTRICAL</a:t>
            </a:r>
            <a:r>
              <a:rPr lang="en-GB" sz="1600" dirty="0" smtClean="0">
                <a:solidFill>
                  <a:srgbClr val="FF0000"/>
                </a:solidFill>
              </a:rPr>
              <a:t> contact</a:t>
            </a:r>
          </a:p>
          <a:p>
            <a:pPr marL="855663" lvl="1" defTabSz="457200"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dirty="0" smtClean="0"/>
              <a:t>Courey (NASA), among others, have measured the breakdown voltage of films on tin whiskers</a:t>
            </a:r>
          </a:p>
          <a:p>
            <a:pPr marL="1287463" lvl="2" indent="-212725" defTabSz="457200"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dirty="0" smtClean="0"/>
              <a:t>V</a:t>
            </a:r>
            <a:r>
              <a:rPr lang="en-GB" sz="1400" baseline="-25000" dirty="0" smtClean="0"/>
              <a:t>BD</a:t>
            </a:r>
            <a:r>
              <a:rPr lang="en-GB" sz="1400" dirty="0" smtClean="0"/>
              <a:t> fit a probability distribution with a wide range (~60mV to &gt;45Volts)</a:t>
            </a:r>
          </a:p>
          <a:p>
            <a:pPr marL="855663" lvl="1" defTabSz="457200"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dirty="0" smtClean="0"/>
              <a:t>Insulating effects of these films are important to recognize</a:t>
            </a:r>
          </a:p>
          <a:p>
            <a:pPr marL="1287463" lvl="2" indent="-212725" defTabSz="457200"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400" dirty="0" smtClean="0"/>
              <a:t>Has fooled failure analysts when bench testing (e.g., Ohm-meter) to detect shorts</a:t>
            </a:r>
            <a:endParaRPr lang="en-GB" sz="1400" dirty="0" smtClean="0"/>
          </a:p>
          <a:p>
            <a:pPr marL="1287463" lvl="2" indent="-212725" defTabSz="457200"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400" dirty="0" smtClean="0">
                <a:solidFill>
                  <a:srgbClr val="FF0000"/>
                </a:solidFill>
              </a:rPr>
              <a:t>Can explain survival of some electronics in the field despite whisker infestation</a:t>
            </a:r>
          </a:p>
        </p:txBody>
      </p:sp>
      <p:sp>
        <p:nvSpPr>
          <p:cNvPr id="24590" name="Line 9"/>
          <p:cNvSpPr>
            <a:spLocks noChangeShapeType="1"/>
          </p:cNvSpPr>
          <p:nvPr/>
        </p:nvSpPr>
        <p:spPr bwMode="auto">
          <a:xfrm flipH="1">
            <a:off x="5111750" y="4329113"/>
            <a:ext cx="36513" cy="323850"/>
          </a:xfrm>
          <a:prstGeom prst="line">
            <a:avLst/>
          </a:prstGeom>
          <a:noFill/>
          <a:ln w="38100">
            <a:solidFill>
              <a:srgbClr val="990099"/>
            </a:solidFill>
            <a:round/>
            <a:headEnd/>
            <a:tailEnd type="triangle" w="med" len="med"/>
          </a:ln>
        </p:spPr>
        <p:txBody>
          <a:bodyPr/>
          <a:lstStyle/>
          <a:p>
            <a:endParaRPr lang="en-US"/>
          </a:p>
        </p:txBody>
      </p:sp>
      <p:sp>
        <p:nvSpPr>
          <p:cNvPr id="24591" name="Text Box 10"/>
          <p:cNvSpPr txBox="1">
            <a:spLocks noChangeArrowheads="1"/>
          </p:cNvSpPr>
          <p:nvPr/>
        </p:nvSpPr>
        <p:spPr bwMode="auto">
          <a:xfrm>
            <a:off x="4319588" y="3933825"/>
            <a:ext cx="1446212" cy="495300"/>
          </a:xfrm>
          <a:prstGeom prst="rect">
            <a:avLst/>
          </a:prstGeom>
          <a:solidFill>
            <a:schemeClr val="bg1"/>
          </a:solidFill>
          <a:ln w="38100">
            <a:solidFill>
              <a:srgbClr val="990099"/>
            </a:solidFill>
            <a:miter lim="800000"/>
            <a:headEnd/>
            <a:tailEnd/>
          </a:ln>
        </p:spPr>
        <p:txBody>
          <a:bodyPr>
            <a:spAutoFit/>
          </a:bodyPr>
          <a:lstStyle/>
          <a:p>
            <a:pPr algn="ctr"/>
            <a:r>
              <a:rPr lang="en-US" sz="1200"/>
              <a:t>Insulating Films</a:t>
            </a:r>
          </a:p>
          <a:p>
            <a:pPr algn="ctr"/>
            <a:r>
              <a:rPr lang="en-US" sz="1200"/>
              <a:t>(not to scale)</a:t>
            </a:r>
          </a:p>
        </p:txBody>
      </p:sp>
      <p:sp>
        <p:nvSpPr>
          <p:cNvPr id="24593" name="Line 13"/>
          <p:cNvSpPr>
            <a:spLocks noChangeShapeType="1"/>
          </p:cNvSpPr>
          <p:nvPr/>
        </p:nvSpPr>
        <p:spPr bwMode="auto">
          <a:xfrm>
            <a:off x="2146300" y="6413500"/>
            <a:ext cx="4838700" cy="0"/>
          </a:xfrm>
          <a:prstGeom prst="line">
            <a:avLst/>
          </a:prstGeom>
          <a:noFill/>
          <a:ln w="76200">
            <a:solidFill>
              <a:schemeClr val="tx1"/>
            </a:solidFill>
            <a:round/>
            <a:headEnd/>
            <a:tailEnd/>
          </a:ln>
        </p:spPr>
        <p:txBody>
          <a:bodyPr/>
          <a:lstStyle/>
          <a:p>
            <a:endParaRPr lang="en-US"/>
          </a:p>
        </p:txBody>
      </p:sp>
      <p:sp>
        <p:nvSpPr>
          <p:cNvPr id="24594" name="Line 14"/>
          <p:cNvSpPr>
            <a:spLocks noChangeShapeType="1"/>
          </p:cNvSpPr>
          <p:nvPr/>
        </p:nvSpPr>
        <p:spPr bwMode="auto">
          <a:xfrm flipH="1" flipV="1">
            <a:off x="2122487" y="5172075"/>
            <a:ext cx="11112" cy="403225"/>
          </a:xfrm>
          <a:prstGeom prst="line">
            <a:avLst/>
          </a:prstGeom>
          <a:noFill/>
          <a:ln w="76200">
            <a:solidFill>
              <a:schemeClr val="tx1"/>
            </a:solidFill>
            <a:round/>
            <a:headEnd/>
            <a:tailEnd/>
          </a:ln>
        </p:spPr>
        <p:txBody>
          <a:bodyPr/>
          <a:lstStyle/>
          <a:p>
            <a:endParaRPr lang="en-US"/>
          </a:p>
        </p:txBody>
      </p:sp>
      <p:sp>
        <p:nvSpPr>
          <p:cNvPr id="24596" name="Line 16"/>
          <p:cNvSpPr>
            <a:spLocks noChangeShapeType="1"/>
          </p:cNvSpPr>
          <p:nvPr/>
        </p:nvSpPr>
        <p:spPr bwMode="auto">
          <a:xfrm flipH="1" flipV="1">
            <a:off x="2185988" y="6121400"/>
            <a:ext cx="0" cy="323850"/>
          </a:xfrm>
          <a:prstGeom prst="line">
            <a:avLst/>
          </a:prstGeom>
          <a:noFill/>
          <a:ln w="76200">
            <a:solidFill>
              <a:schemeClr val="tx1"/>
            </a:solidFill>
            <a:round/>
            <a:headEnd/>
            <a:tailEnd/>
          </a:ln>
        </p:spPr>
        <p:txBody>
          <a:bodyPr/>
          <a:lstStyle/>
          <a:p>
            <a:endParaRPr lang="en-US"/>
          </a:p>
        </p:txBody>
      </p:sp>
      <p:sp>
        <p:nvSpPr>
          <p:cNvPr id="24597" name="Text Box 23"/>
          <p:cNvSpPr txBox="1">
            <a:spLocks noChangeArrowheads="1"/>
          </p:cNvSpPr>
          <p:nvPr/>
        </p:nvSpPr>
        <p:spPr bwMode="auto">
          <a:xfrm>
            <a:off x="1547813" y="4292600"/>
            <a:ext cx="974725" cy="825500"/>
          </a:xfrm>
          <a:prstGeom prst="rect">
            <a:avLst/>
          </a:prstGeom>
          <a:solidFill>
            <a:schemeClr val="bg1"/>
          </a:solidFill>
          <a:ln w="9525">
            <a:noFill/>
            <a:miter lim="800000"/>
            <a:headEnd/>
            <a:tailEnd/>
          </a:ln>
        </p:spPr>
        <p:txBody>
          <a:bodyPr wrap="none">
            <a:spAutoFit/>
          </a:bodyPr>
          <a:lstStyle/>
          <a:p>
            <a:r>
              <a:rPr lang="en-US" sz="1600"/>
              <a:t>Whisker</a:t>
            </a:r>
          </a:p>
          <a:p>
            <a:r>
              <a:rPr lang="en-US" sz="1600"/>
              <a:t>Growth</a:t>
            </a:r>
          </a:p>
          <a:p>
            <a:r>
              <a:rPr lang="en-US" sz="1600"/>
              <a:t>Surface</a:t>
            </a:r>
          </a:p>
        </p:txBody>
      </p:sp>
      <p:sp>
        <p:nvSpPr>
          <p:cNvPr id="24598" name="Text Box 24"/>
          <p:cNvSpPr txBox="1">
            <a:spLocks noChangeArrowheads="1"/>
          </p:cNvSpPr>
          <p:nvPr/>
        </p:nvSpPr>
        <p:spPr bwMode="auto">
          <a:xfrm>
            <a:off x="7323138" y="5249863"/>
            <a:ext cx="1209675" cy="304800"/>
          </a:xfrm>
          <a:prstGeom prst="rect">
            <a:avLst/>
          </a:prstGeom>
          <a:solidFill>
            <a:schemeClr val="bg1"/>
          </a:solidFill>
          <a:ln w="9525">
            <a:noFill/>
            <a:miter lim="800000"/>
            <a:headEnd/>
            <a:tailEnd/>
          </a:ln>
        </p:spPr>
        <p:txBody>
          <a:bodyPr>
            <a:spAutoFit/>
          </a:bodyPr>
          <a:lstStyle/>
          <a:p>
            <a:r>
              <a:rPr lang="en-US" sz="1400"/>
              <a:t>Conductor</a:t>
            </a:r>
          </a:p>
        </p:txBody>
      </p:sp>
      <p:sp>
        <p:nvSpPr>
          <p:cNvPr id="24599" name="Text Box 33"/>
          <p:cNvSpPr txBox="1">
            <a:spLocks noChangeArrowheads="1"/>
          </p:cNvSpPr>
          <p:nvPr/>
        </p:nvSpPr>
        <p:spPr bwMode="auto">
          <a:xfrm>
            <a:off x="4103688" y="5013325"/>
            <a:ext cx="1720850" cy="366713"/>
          </a:xfrm>
          <a:prstGeom prst="rect">
            <a:avLst/>
          </a:prstGeom>
          <a:solidFill>
            <a:schemeClr val="bg1"/>
          </a:solidFill>
          <a:ln w="9525">
            <a:noFill/>
            <a:miter lim="800000"/>
            <a:headEnd/>
            <a:tailEnd/>
          </a:ln>
        </p:spPr>
        <p:txBody>
          <a:bodyPr wrap="none">
            <a:spAutoFit/>
          </a:bodyPr>
          <a:lstStyle/>
          <a:p>
            <a:r>
              <a:rPr lang="en-US"/>
              <a:t>Metal Whisker</a:t>
            </a:r>
          </a:p>
        </p:txBody>
      </p:sp>
      <p:sp>
        <p:nvSpPr>
          <p:cNvPr id="24600" name="Line 34"/>
          <p:cNvSpPr>
            <a:spLocks noChangeShapeType="1"/>
          </p:cNvSpPr>
          <p:nvPr/>
        </p:nvSpPr>
        <p:spPr bwMode="auto">
          <a:xfrm>
            <a:off x="5759450" y="4149725"/>
            <a:ext cx="612775" cy="431800"/>
          </a:xfrm>
          <a:prstGeom prst="line">
            <a:avLst/>
          </a:prstGeom>
          <a:noFill/>
          <a:ln w="38100">
            <a:solidFill>
              <a:srgbClr val="FF3300"/>
            </a:solidFill>
            <a:round/>
            <a:headEnd/>
            <a:tailEnd type="triangle" w="med" len="med"/>
          </a:ln>
        </p:spPr>
        <p:txBody>
          <a:bodyPr/>
          <a:lstStyle/>
          <a:p>
            <a:endParaRPr lang="en-US"/>
          </a:p>
        </p:txBody>
      </p:sp>
      <p:sp>
        <p:nvSpPr>
          <p:cNvPr id="24601" name="Freeform 37"/>
          <p:cNvSpPr>
            <a:spLocks/>
          </p:cNvSpPr>
          <p:nvPr/>
        </p:nvSpPr>
        <p:spPr bwMode="auto">
          <a:xfrm>
            <a:off x="3240088" y="4737100"/>
            <a:ext cx="3240087" cy="1006475"/>
          </a:xfrm>
          <a:custGeom>
            <a:avLst/>
            <a:gdLst>
              <a:gd name="T0" fmla="*/ 2147483647 w 1802"/>
              <a:gd name="T1" fmla="*/ 2147483647 h 634"/>
              <a:gd name="T2" fmla="*/ 2147483647 w 1802"/>
              <a:gd name="T3" fmla="*/ 2147483647 h 634"/>
              <a:gd name="T4" fmla="*/ 2147483647 w 1802"/>
              <a:gd name="T5" fmla="*/ 0 h 634"/>
              <a:gd name="T6" fmla="*/ 2147483647 w 1802"/>
              <a:gd name="T7" fmla="*/ 2147483647 h 634"/>
              <a:gd name="T8" fmla="*/ 2147483647 w 1802"/>
              <a:gd name="T9" fmla="*/ 2147483647 h 634"/>
              <a:gd name="T10" fmla="*/ 2147483647 w 1802"/>
              <a:gd name="T11" fmla="*/ 2147483647 h 634"/>
              <a:gd name="T12" fmla="*/ 2147483647 w 1802"/>
              <a:gd name="T13" fmla="*/ 2147483647 h 634"/>
              <a:gd name="T14" fmla="*/ 2147483647 w 1802"/>
              <a:gd name="T15" fmla="*/ 2147483647 h 634"/>
              <a:gd name="T16" fmla="*/ 2147483647 w 1802"/>
              <a:gd name="T17" fmla="*/ 2147483647 h 634"/>
              <a:gd name="T18" fmla="*/ 2147483647 w 1802"/>
              <a:gd name="T19" fmla="*/ 2147483647 h 634"/>
              <a:gd name="T20" fmla="*/ 2147483647 w 1802"/>
              <a:gd name="T21" fmla="*/ 2147483647 h 634"/>
              <a:gd name="T22" fmla="*/ 0 w 1802"/>
              <a:gd name="T23" fmla="*/ 2147483647 h 6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02"/>
              <a:gd name="T37" fmla="*/ 0 h 634"/>
              <a:gd name="T38" fmla="*/ 1802 w 1802"/>
              <a:gd name="T39" fmla="*/ 634 h 6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02" h="634">
                <a:moveTo>
                  <a:pt x="88" y="56"/>
                </a:moveTo>
                <a:cubicBezTo>
                  <a:pt x="430" y="46"/>
                  <a:pt x="701" y="29"/>
                  <a:pt x="1064" y="24"/>
                </a:cubicBezTo>
                <a:cubicBezTo>
                  <a:pt x="1154" y="15"/>
                  <a:pt x="1248" y="22"/>
                  <a:pt x="1336" y="0"/>
                </a:cubicBezTo>
                <a:cubicBezTo>
                  <a:pt x="1456" y="3"/>
                  <a:pt x="1576" y="3"/>
                  <a:pt x="1696" y="8"/>
                </a:cubicBezTo>
                <a:cubicBezTo>
                  <a:pt x="1737" y="10"/>
                  <a:pt x="1734" y="58"/>
                  <a:pt x="1744" y="88"/>
                </a:cubicBezTo>
                <a:cubicBezTo>
                  <a:pt x="1749" y="104"/>
                  <a:pt x="1760" y="136"/>
                  <a:pt x="1760" y="136"/>
                </a:cubicBezTo>
                <a:cubicBezTo>
                  <a:pt x="1772" y="240"/>
                  <a:pt x="1802" y="355"/>
                  <a:pt x="1768" y="456"/>
                </a:cubicBezTo>
                <a:cubicBezTo>
                  <a:pt x="1765" y="496"/>
                  <a:pt x="1786" y="554"/>
                  <a:pt x="1752" y="576"/>
                </a:cubicBezTo>
                <a:cubicBezTo>
                  <a:pt x="1741" y="584"/>
                  <a:pt x="1726" y="584"/>
                  <a:pt x="1712" y="584"/>
                </a:cubicBezTo>
                <a:cubicBezTo>
                  <a:pt x="1552" y="589"/>
                  <a:pt x="1392" y="589"/>
                  <a:pt x="1232" y="592"/>
                </a:cubicBezTo>
                <a:cubicBezTo>
                  <a:pt x="895" y="634"/>
                  <a:pt x="526" y="597"/>
                  <a:pt x="192" y="592"/>
                </a:cubicBezTo>
                <a:cubicBezTo>
                  <a:pt x="131" y="612"/>
                  <a:pt x="0" y="592"/>
                  <a:pt x="0" y="592"/>
                </a:cubicBezTo>
              </a:path>
            </a:pathLst>
          </a:custGeom>
          <a:noFill/>
          <a:ln w="152400" cmpd="sng">
            <a:solidFill>
              <a:srgbClr val="800080"/>
            </a:solidFill>
            <a:round/>
            <a:headEnd/>
            <a:tailEnd/>
          </a:ln>
        </p:spPr>
        <p:txBody>
          <a:bodyPr/>
          <a:lstStyle/>
          <a:p>
            <a:endParaRPr lang="en-US"/>
          </a:p>
        </p:txBody>
      </p:sp>
      <p:sp>
        <p:nvSpPr>
          <p:cNvPr id="26" name="Text Box 10"/>
          <p:cNvSpPr txBox="1">
            <a:spLocks noChangeArrowheads="1"/>
          </p:cNvSpPr>
          <p:nvPr/>
        </p:nvSpPr>
        <p:spPr bwMode="auto">
          <a:xfrm>
            <a:off x="1754015" y="5110060"/>
            <a:ext cx="422275" cy="579438"/>
          </a:xfrm>
          <a:prstGeom prst="rect">
            <a:avLst/>
          </a:prstGeom>
          <a:noFill/>
          <a:ln w="9525">
            <a:noFill/>
            <a:miter lim="800000"/>
            <a:headEnd/>
            <a:tailEnd/>
          </a:ln>
        </p:spPr>
        <p:txBody>
          <a:bodyPr wrap="none">
            <a:spAutoFit/>
          </a:bodyPr>
          <a:lstStyle/>
          <a:p>
            <a:r>
              <a:rPr lang="en-US" sz="3200" b="0" dirty="0"/>
              <a:t>+</a:t>
            </a:r>
          </a:p>
        </p:txBody>
      </p:sp>
      <p:cxnSp>
        <p:nvCxnSpPr>
          <p:cNvPr id="28" name="Straight Connector 27"/>
          <p:cNvCxnSpPr/>
          <p:nvPr/>
        </p:nvCxnSpPr>
        <p:spPr>
          <a:xfrm>
            <a:off x="1902917" y="5603540"/>
            <a:ext cx="5459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918837" y="5906068"/>
            <a:ext cx="5459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046213" y="6115332"/>
            <a:ext cx="2684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062133" y="5762756"/>
            <a:ext cx="2684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5400000" flipH="1" flipV="1">
            <a:off x="1814286" y="5578929"/>
            <a:ext cx="642257" cy="3701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38640" y="5658131"/>
            <a:ext cx="711541" cy="369332"/>
          </a:xfrm>
          <a:prstGeom prst="rect">
            <a:avLst/>
          </a:prstGeom>
          <a:noFill/>
        </p:spPr>
        <p:txBody>
          <a:bodyPr wrap="none" rtlCol="0">
            <a:spAutoFit/>
          </a:bodyPr>
          <a:lstStyle/>
          <a:p>
            <a:r>
              <a:rPr lang="en-US" dirty="0" err="1" smtClean="0"/>
              <a:t>V</a:t>
            </a:r>
            <a:r>
              <a:rPr lang="en-US" baseline="-25000" dirty="0" err="1" smtClean="0"/>
              <a:t>supply</a:t>
            </a:r>
            <a:endParaRPr lang="en-US" baseline="-250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Date Placeholder 4"/>
          <p:cNvSpPr>
            <a:spLocks noGrp="1"/>
          </p:cNvSpPr>
          <p:nvPr>
            <p:ph type="dt" sz="quarter" idx="10"/>
          </p:nvPr>
        </p:nvSpPr>
        <p:spPr>
          <a:noFill/>
        </p:spPr>
        <p:txBody>
          <a:bodyPr/>
          <a:lstStyle/>
          <a:p>
            <a:r>
              <a:rPr lang="en-US" smtClean="0"/>
              <a:t>9/14/2011</a:t>
            </a:r>
          </a:p>
        </p:txBody>
      </p:sp>
      <p:sp>
        <p:nvSpPr>
          <p:cNvPr id="41987" name="Footer Placeholder 5"/>
          <p:cNvSpPr>
            <a:spLocks noGrp="1"/>
          </p:cNvSpPr>
          <p:nvPr>
            <p:ph type="ftr" sz="quarter" idx="11"/>
          </p:nvPr>
        </p:nvSpPr>
        <p:spPr>
          <a:noFill/>
        </p:spPr>
        <p:txBody>
          <a:bodyPr/>
          <a:lstStyle/>
          <a:p>
            <a:r>
              <a:rPr lang="en-US" smtClean="0"/>
              <a:t>5th International Tin Whisker Symposium</a:t>
            </a:r>
          </a:p>
        </p:txBody>
      </p:sp>
      <p:sp>
        <p:nvSpPr>
          <p:cNvPr id="41988" name="Slide Number Placeholder 6"/>
          <p:cNvSpPr>
            <a:spLocks noGrp="1"/>
          </p:cNvSpPr>
          <p:nvPr>
            <p:ph type="sldNum" sz="quarter" idx="12"/>
          </p:nvPr>
        </p:nvSpPr>
        <p:spPr>
          <a:noFill/>
        </p:spPr>
        <p:txBody>
          <a:bodyPr/>
          <a:lstStyle/>
          <a:p>
            <a:fld id="{96B0D25A-D6BF-4E1B-AAC3-0DE3B9B1D8F5}" type="slidenum">
              <a:rPr lang="en-US" smtClean="0"/>
              <a:pPr/>
              <a:t>25</a:t>
            </a:fld>
            <a:endParaRPr lang="en-US" smtClean="0"/>
          </a:p>
        </p:txBody>
      </p:sp>
      <p:pic>
        <p:nvPicPr>
          <p:cNvPr id="41989" name="Picture 26"/>
          <p:cNvPicPr>
            <a:picLocks noChangeAspect="1" noChangeArrowheads="1"/>
          </p:cNvPicPr>
          <p:nvPr/>
        </p:nvPicPr>
        <p:blipFill>
          <a:blip r:embed="rId3" cstate="print"/>
          <a:srcRect/>
          <a:stretch>
            <a:fillRect/>
          </a:stretch>
        </p:blipFill>
        <p:spPr bwMode="auto">
          <a:xfrm>
            <a:off x="755650" y="1125538"/>
            <a:ext cx="7594600" cy="5280025"/>
          </a:xfrm>
          <a:prstGeom prst="rect">
            <a:avLst/>
          </a:prstGeom>
          <a:noFill/>
          <a:ln w="9525">
            <a:noFill/>
            <a:miter lim="800000"/>
            <a:headEnd/>
            <a:tailEnd/>
          </a:ln>
        </p:spPr>
      </p:pic>
      <p:sp>
        <p:nvSpPr>
          <p:cNvPr id="41990" name="Text Box 34"/>
          <p:cNvSpPr txBox="1">
            <a:spLocks noChangeArrowheads="1"/>
          </p:cNvSpPr>
          <p:nvPr/>
        </p:nvSpPr>
        <p:spPr bwMode="auto">
          <a:xfrm>
            <a:off x="1655763" y="6021388"/>
            <a:ext cx="787400" cy="366712"/>
          </a:xfrm>
          <a:prstGeom prst="rect">
            <a:avLst/>
          </a:prstGeom>
          <a:noFill/>
          <a:ln w="9525">
            <a:noFill/>
            <a:miter lim="800000"/>
            <a:headEnd/>
            <a:tailEnd/>
          </a:ln>
        </p:spPr>
        <p:txBody>
          <a:bodyPr wrap="none">
            <a:spAutoFit/>
          </a:bodyPr>
          <a:lstStyle/>
          <a:p>
            <a:r>
              <a:rPr lang="en-US">
                <a:solidFill>
                  <a:srgbClr val="FF3300"/>
                </a:solidFill>
              </a:rPr>
              <a:t>~2.6V</a:t>
            </a:r>
          </a:p>
        </p:txBody>
      </p:sp>
      <p:sp>
        <p:nvSpPr>
          <p:cNvPr id="41991" name="Rectangle 7"/>
          <p:cNvSpPr>
            <a:spLocks noGrp="1" noChangeArrowheads="1"/>
          </p:cNvSpPr>
          <p:nvPr>
            <p:ph type="title"/>
          </p:nvPr>
        </p:nvSpPr>
        <p:spPr>
          <a:xfrm>
            <a:off x="395288" y="151472"/>
            <a:ext cx="8229600" cy="1071832"/>
          </a:xfrm>
          <a:noFill/>
        </p:spPr>
        <p:txBody>
          <a:bodyPr lIns="0" tIns="0" rIns="0" bIns="0">
            <a:spAutoFit/>
          </a:bodyPr>
          <a:lstStyle/>
          <a:p>
            <a:pPr defTabSz="457200"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t>Breakdown Potential of Insulating Films </a:t>
            </a:r>
            <a:r>
              <a:rPr lang="en-GB" sz="2400" dirty="0" smtClean="0"/>
              <a:t/>
            </a:r>
            <a:br>
              <a:rPr lang="en-GB" sz="2400" dirty="0" smtClean="0"/>
            </a:br>
            <a:r>
              <a:rPr lang="en-GB" sz="2400" dirty="0" smtClean="0"/>
              <a:t>on 200 Tin Whiskers from ~19 Year Old Space Shuttle Hardware</a:t>
            </a:r>
            <a:br>
              <a:rPr lang="en-GB" sz="2400" dirty="0" smtClean="0"/>
            </a:br>
            <a:r>
              <a:rPr lang="en-GB" sz="2000" dirty="0" smtClean="0"/>
              <a:t>when probed using gold-plated probe</a:t>
            </a:r>
            <a:endParaRPr lang="en-GB" sz="2400" dirty="0" smtClean="0"/>
          </a:p>
        </p:txBody>
      </p:sp>
      <p:sp>
        <p:nvSpPr>
          <p:cNvPr id="41992" name="Text Box 27"/>
          <p:cNvSpPr txBox="1">
            <a:spLocks noChangeArrowheads="1"/>
          </p:cNvSpPr>
          <p:nvPr/>
        </p:nvSpPr>
        <p:spPr bwMode="auto">
          <a:xfrm>
            <a:off x="2376488" y="4826000"/>
            <a:ext cx="5724525" cy="942975"/>
          </a:xfrm>
          <a:prstGeom prst="rect">
            <a:avLst/>
          </a:prstGeom>
          <a:solidFill>
            <a:schemeClr val="bg1"/>
          </a:solidFill>
          <a:ln w="9525">
            <a:noFill/>
            <a:miter lim="800000"/>
            <a:headEnd/>
            <a:tailEnd/>
          </a:ln>
        </p:spPr>
        <p:txBody>
          <a:bodyPr wrap="none">
            <a:spAutoFit/>
          </a:bodyPr>
          <a:lstStyle/>
          <a:p>
            <a:r>
              <a:rPr lang="en-US" sz="1400"/>
              <a:t>Analysis of Data from PhD Dissertation of</a:t>
            </a:r>
          </a:p>
          <a:p>
            <a:r>
              <a:rPr lang="en-US" sz="1400" i="1">
                <a:solidFill>
                  <a:srgbClr val="FF3300"/>
                </a:solidFill>
              </a:rPr>
              <a:t>Courey, K., “An Investigation of the Electrical Short Circuit</a:t>
            </a:r>
          </a:p>
          <a:p>
            <a:r>
              <a:rPr lang="en-US" sz="1400" i="1">
                <a:solidFill>
                  <a:srgbClr val="FF3300"/>
                </a:solidFill>
              </a:rPr>
              <a:t>Characteristics of Tin Whiskers”, 2008-03-04</a:t>
            </a:r>
            <a:br>
              <a:rPr lang="en-US" sz="1400" i="1">
                <a:solidFill>
                  <a:srgbClr val="FF3300"/>
                </a:solidFill>
              </a:rPr>
            </a:br>
            <a:r>
              <a:rPr lang="en-US" sz="1400">
                <a:hlinkClick r:id="rId4"/>
              </a:rPr>
              <a:t>http://etd.library.miami.edu/theses/available/etd-03082008-125933/</a:t>
            </a:r>
            <a:endParaRPr lang="en-US" sz="1400"/>
          </a:p>
        </p:txBody>
      </p:sp>
      <p:sp>
        <p:nvSpPr>
          <p:cNvPr id="41993" name="Text Box 31"/>
          <p:cNvSpPr txBox="1">
            <a:spLocks noChangeArrowheads="1"/>
          </p:cNvSpPr>
          <p:nvPr/>
        </p:nvSpPr>
        <p:spPr bwMode="auto">
          <a:xfrm>
            <a:off x="3387725" y="2241550"/>
            <a:ext cx="4532313" cy="2287588"/>
          </a:xfrm>
          <a:prstGeom prst="rect">
            <a:avLst/>
          </a:prstGeom>
          <a:solidFill>
            <a:srgbClr val="FFFF99"/>
          </a:solidFill>
          <a:ln w="28575">
            <a:solidFill>
              <a:schemeClr val="hlink"/>
            </a:solidFill>
            <a:miter lim="800000"/>
            <a:headEnd/>
            <a:tailEnd/>
          </a:ln>
        </p:spPr>
        <p:txBody>
          <a:bodyPr wrap="none">
            <a:spAutoFit/>
          </a:bodyPr>
          <a:lstStyle/>
          <a:p>
            <a:r>
              <a:rPr lang="en-US"/>
              <a:t>A few observations:</a:t>
            </a:r>
          </a:p>
          <a:p>
            <a:pPr>
              <a:buFontTx/>
              <a:buChar char="•"/>
            </a:pPr>
            <a:r>
              <a:rPr lang="en-US"/>
              <a:t> Abrupt transition ~2.6V </a:t>
            </a:r>
          </a:p>
          <a:p>
            <a:pPr lvl="1">
              <a:buFontTx/>
              <a:buChar char="•"/>
            </a:pPr>
            <a:r>
              <a:rPr lang="en-US"/>
              <a:t> </a:t>
            </a:r>
            <a:r>
              <a:rPr lang="en-US" sz="1600"/>
              <a:t>Larger sample size might better define</a:t>
            </a:r>
            <a:br>
              <a:rPr lang="en-US" sz="1600"/>
            </a:br>
            <a:r>
              <a:rPr lang="en-US" sz="1600"/>
              <a:t>  distribution &lt; 2.6V</a:t>
            </a:r>
          </a:p>
          <a:p>
            <a:pPr>
              <a:buFontTx/>
              <a:buChar char="•"/>
            </a:pPr>
            <a:r>
              <a:rPr lang="en-US"/>
              <a:t> Median V</a:t>
            </a:r>
            <a:r>
              <a:rPr lang="en-US" baseline="-25000"/>
              <a:t>BD</a:t>
            </a:r>
            <a:r>
              <a:rPr lang="en-US"/>
              <a:t> = 4.9V</a:t>
            </a:r>
          </a:p>
          <a:p>
            <a:pPr>
              <a:buFontTx/>
              <a:buChar char="•"/>
            </a:pPr>
            <a:r>
              <a:rPr lang="en-US"/>
              <a:t> Accumulation of insulating films on </a:t>
            </a:r>
            <a:br>
              <a:rPr lang="en-US"/>
            </a:br>
            <a:r>
              <a:rPr lang="en-US"/>
              <a:t>  these samples may be extensive </a:t>
            </a:r>
            <a:br>
              <a:rPr lang="en-US"/>
            </a:br>
            <a:r>
              <a:rPr lang="en-US"/>
              <a:t>  due to age of specimens (19 years)</a:t>
            </a:r>
          </a:p>
        </p:txBody>
      </p:sp>
      <p:sp>
        <p:nvSpPr>
          <p:cNvPr id="41994" name="Line 32"/>
          <p:cNvSpPr>
            <a:spLocks noChangeShapeType="1"/>
          </p:cNvSpPr>
          <p:nvPr/>
        </p:nvSpPr>
        <p:spPr bwMode="auto">
          <a:xfrm flipH="1" flipV="1">
            <a:off x="1908175" y="5876925"/>
            <a:ext cx="142875" cy="180975"/>
          </a:xfrm>
          <a:prstGeom prst="line">
            <a:avLst/>
          </a:prstGeom>
          <a:noFill/>
          <a:ln w="28575">
            <a:solidFill>
              <a:srgbClr val="FF3300"/>
            </a:solidFill>
            <a:round/>
            <a:headEnd/>
            <a:tailEnd type="triangle" w="med" len="med"/>
          </a:ln>
        </p:spPr>
        <p:txBody>
          <a:bodyPr/>
          <a:lstStyle/>
          <a:p>
            <a:endParaRPr lang="en-US"/>
          </a:p>
        </p:txBody>
      </p:sp>
      <p:sp>
        <p:nvSpPr>
          <p:cNvPr id="41995" name="Oval 33"/>
          <p:cNvSpPr>
            <a:spLocks noChangeArrowheads="1"/>
          </p:cNvSpPr>
          <p:nvPr/>
        </p:nvSpPr>
        <p:spPr bwMode="auto">
          <a:xfrm>
            <a:off x="1511300" y="5589588"/>
            <a:ext cx="576263" cy="503237"/>
          </a:xfrm>
          <a:prstGeom prst="ellipse">
            <a:avLst/>
          </a:prstGeom>
          <a:noFill/>
          <a:ln w="38100">
            <a:solidFill>
              <a:srgbClr val="FF3300"/>
            </a:solidFill>
            <a:round/>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57199" y="508564"/>
            <a:ext cx="8357191" cy="1143000"/>
          </a:xfrm>
        </p:spPr>
        <p:txBody>
          <a:bodyPr>
            <a:noAutofit/>
          </a:bodyPr>
          <a:lstStyle/>
          <a:p>
            <a:r>
              <a:rPr lang="en-US" sz="3600" dirty="0" smtClean="0"/>
              <a:t>Melting Voltage vs. Length </a:t>
            </a:r>
            <a:br>
              <a:rPr lang="en-US" sz="3600" dirty="0" smtClean="0"/>
            </a:br>
            <a:r>
              <a:rPr lang="en-US" sz="3600" dirty="0" smtClean="0"/>
              <a:t>for Selected Whisker Diameters</a:t>
            </a:r>
            <a:br>
              <a:rPr lang="en-US" sz="3600" dirty="0" smtClean="0"/>
            </a:br>
            <a:r>
              <a:rPr lang="en-US" sz="1400" dirty="0" smtClean="0"/>
              <a:t>Based on: J.H. Richardson, and B.R. </a:t>
            </a:r>
            <a:r>
              <a:rPr lang="en-US" sz="1400" dirty="0" err="1" smtClean="0"/>
              <a:t>Lasley</a:t>
            </a:r>
            <a:r>
              <a:rPr lang="en-US" sz="1400" dirty="0" smtClean="0"/>
              <a:t>, "Tin Whisker Initiated Vacuum Metal Arcing in Spacecraft Electronics," </a:t>
            </a:r>
            <a:r>
              <a:rPr lang="en-US" sz="1400" i="1" dirty="0" smtClean="0"/>
              <a:t>1992 Government Microcircuit Applications Conference</a:t>
            </a:r>
            <a:r>
              <a:rPr lang="en-US" sz="1400" dirty="0" smtClean="0"/>
              <a:t>, Vol. XVIII, pp. 119 - 122, November 10 - 12, 1992.</a:t>
            </a:r>
            <a:br>
              <a:rPr lang="en-US" sz="1400" dirty="0" smtClean="0"/>
            </a:br>
            <a:endParaRPr lang="en-US" sz="3600" dirty="0"/>
          </a:p>
        </p:txBody>
      </p:sp>
      <p:sp>
        <p:nvSpPr>
          <p:cNvPr id="5" name="Date Placeholder 4"/>
          <p:cNvSpPr>
            <a:spLocks noGrp="1"/>
          </p:cNvSpPr>
          <p:nvPr>
            <p:ph type="dt" sz="half" idx="10"/>
          </p:nvPr>
        </p:nvSpPr>
        <p:spPr/>
        <p:txBody>
          <a:bodyPr/>
          <a:lstStyle/>
          <a:p>
            <a:pPr>
              <a:defRPr/>
            </a:pPr>
            <a:r>
              <a:rPr lang="en-US" smtClean="0"/>
              <a:t>9/14/2011</a:t>
            </a:r>
            <a:endParaRPr lang="en-US"/>
          </a:p>
        </p:txBody>
      </p:sp>
      <p:sp>
        <p:nvSpPr>
          <p:cNvPr id="6" name="Footer Placeholder 5"/>
          <p:cNvSpPr>
            <a:spLocks noGrp="1"/>
          </p:cNvSpPr>
          <p:nvPr>
            <p:ph type="ftr" sz="quarter" idx="11"/>
          </p:nvPr>
        </p:nvSpPr>
        <p:spPr/>
        <p:txBody>
          <a:bodyPr/>
          <a:lstStyle/>
          <a:p>
            <a:pPr>
              <a:defRPr/>
            </a:pPr>
            <a:r>
              <a:rPr lang="en-US" smtClean="0"/>
              <a:t>5th International Tin Whisker Symposium</a:t>
            </a:r>
            <a:endParaRPr lang="en-US"/>
          </a:p>
        </p:txBody>
      </p:sp>
      <p:sp>
        <p:nvSpPr>
          <p:cNvPr id="7" name="Slide Number Placeholder 6"/>
          <p:cNvSpPr>
            <a:spLocks noGrp="1"/>
          </p:cNvSpPr>
          <p:nvPr>
            <p:ph type="sldNum" sz="quarter" idx="12"/>
          </p:nvPr>
        </p:nvSpPr>
        <p:spPr/>
        <p:txBody>
          <a:bodyPr/>
          <a:lstStyle/>
          <a:p>
            <a:pPr>
              <a:defRPr/>
            </a:pPr>
            <a:fld id="{2236D5E6-9DA2-4B1D-B9B1-CF9A4B3E1DBB}" type="slidenum">
              <a:rPr lang="en-US" smtClean="0"/>
              <a:pPr>
                <a:defRPr/>
              </a:pPr>
              <a:t>26</a:t>
            </a:fld>
            <a:endParaRPr lang="en-US" dirty="0"/>
          </a:p>
        </p:txBody>
      </p:sp>
      <p:pic>
        <p:nvPicPr>
          <p:cNvPr id="52226" name="Picture 2"/>
          <p:cNvPicPr>
            <a:picLocks noGrp="1" noChangeAspect="1" noChangeArrowheads="1"/>
          </p:cNvPicPr>
          <p:nvPr>
            <p:ph idx="1"/>
          </p:nvPr>
        </p:nvPicPr>
        <p:blipFill>
          <a:blip r:embed="rId3" cstate="print"/>
          <a:srcRect/>
          <a:stretch>
            <a:fillRect/>
          </a:stretch>
        </p:blipFill>
        <p:spPr bwMode="auto">
          <a:xfrm>
            <a:off x="1156862" y="1663998"/>
            <a:ext cx="6893400" cy="4715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a:noFill/>
        </p:spPr>
        <p:txBody>
          <a:bodyPr/>
          <a:lstStyle/>
          <a:p>
            <a:r>
              <a:rPr lang="en-US" smtClean="0"/>
              <a:t>9/14/2011</a:t>
            </a:r>
          </a:p>
        </p:txBody>
      </p:sp>
      <p:sp>
        <p:nvSpPr>
          <p:cNvPr id="5124" name="Footer Placeholder 4"/>
          <p:cNvSpPr>
            <a:spLocks noGrp="1"/>
          </p:cNvSpPr>
          <p:nvPr>
            <p:ph type="ftr" sz="quarter" idx="11"/>
          </p:nvPr>
        </p:nvSpPr>
        <p:spPr>
          <a:noFill/>
        </p:spPr>
        <p:txBody>
          <a:bodyPr/>
          <a:lstStyle/>
          <a:p>
            <a:r>
              <a:rPr lang="en-US" smtClean="0"/>
              <a:t>5th International Tin Whisker Symposium</a:t>
            </a:r>
          </a:p>
        </p:txBody>
      </p:sp>
      <p:sp>
        <p:nvSpPr>
          <p:cNvPr id="5125" name="Slide Number Placeholder 5"/>
          <p:cNvSpPr>
            <a:spLocks noGrp="1"/>
          </p:cNvSpPr>
          <p:nvPr>
            <p:ph type="sldNum" sz="quarter" idx="12"/>
          </p:nvPr>
        </p:nvSpPr>
        <p:spPr>
          <a:noFill/>
        </p:spPr>
        <p:txBody>
          <a:bodyPr/>
          <a:lstStyle/>
          <a:p>
            <a:fld id="{12379C6B-268E-41C3-8AB3-570738A15377}" type="slidenum">
              <a:rPr lang="en-US" smtClean="0"/>
              <a:pPr/>
              <a:t>27</a:t>
            </a:fld>
            <a:endParaRPr lang="en-US" smtClean="0"/>
          </a:p>
        </p:txBody>
      </p:sp>
      <p:sp>
        <p:nvSpPr>
          <p:cNvPr id="5126" name="Rectangle 2"/>
          <p:cNvSpPr>
            <a:spLocks noGrp="1" noChangeArrowheads="1"/>
          </p:cNvSpPr>
          <p:nvPr>
            <p:ph type="title"/>
          </p:nvPr>
        </p:nvSpPr>
        <p:spPr>
          <a:xfrm>
            <a:off x="215900" y="115888"/>
            <a:ext cx="8229600" cy="1143000"/>
          </a:xfrm>
        </p:spPr>
        <p:txBody>
          <a:bodyPr>
            <a:normAutofit/>
          </a:bodyPr>
          <a:lstStyle/>
          <a:p>
            <a:pPr eaLnBrk="1" hangingPunct="1"/>
            <a:r>
              <a:rPr lang="en-US" sz="3600" dirty="0" smtClean="0"/>
              <a:t>Beware of Ohm-Meter Limitations</a:t>
            </a:r>
          </a:p>
        </p:txBody>
      </p:sp>
      <p:sp>
        <p:nvSpPr>
          <p:cNvPr id="5127" name="Rectangle 3"/>
          <p:cNvSpPr>
            <a:spLocks noGrp="1" noChangeArrowheads="1"/>
          </p:cNvSpPr>
          <p:nvPr>
            <p:ph type="body" idx="1"/>
          </p:nvPr>
        </p:nvSpPr>
        <p:spPr>
          <a:xfrm>
            <a:off x="468313" y="1517788"/>
            <a:ext cx="8229600" cy="4525962"/>
          </a:xfrm>
        </p:spPr>
        <p:txBody>
          <a:bodyPr>
            <a:normAutofit lnSpcReduction="10000"/>
          </a:bodyPr>
          <a:lstStyle/>
          <a:p>
            <a:r>
              <a:rPr lang="en-US" sz="2400" dirty="0" smtClean="0"/>
              <a:t>Published research shows that ohm-meters detect less than 10% of the bridging whiskers, and sometimes less than 1% </a:t>
            </a:r>
          </a:p>
          <a:p>
            <a:r>
              <a:rPr lang="en-US" sz="2400" dirty="0" smtClean="0"/>
              <a:t>The investigator may conclude “</a:t>
            </a:r>
            <a:r>
              <a:rPr lang="en-US" sz="2400" dirty="0" smtClean="0">
                <a:solidFill>
                  <a:srgbClr val="FF0000"/>
                </a:solidFill>
              </a:rPr>
              <a:t>No Fault Found</a:t>
            </a:r>
            <a:r>
              <a:rPr lang="en-US" sz="2400" dirty="0" smtClean="0"/>
              <a:t>”</a:t>
            </a:r>
          </a:p>
          <a:p>
            <a:pPr lvl="1"/>
            <a:r>
              <a:rPr lang="en-US" sz="2000" dirty="0" smtClean="0"/>
              <a:t>Ohm-meter may supply </a:t>
            </a:r>
            <a:r>
              <a:rPr lang="en-US" sz="2000" dirty="0" err="1" smtClean="0"/>
              <a:t>V</a:t>
            </a:r>
            <a:r>
              <a:rPr lang="en-US" sz="2000" baseline="-25000" dirty="0" err="1" smtClean="0"/>
              <a:t>out</a:t>
            </a:r>
            <a:r>
              <a:rPr lang="en-US" sz="2000" dirty="0" smtClean="0"/>
              <a:t> &lt; V</a:t>
            </a:r>
            <a:r>
              <a:rPr lang="en-US" sz="2000" baseline="-25000" dirty="0" smtClean="0"/>
              <a:t>breakdown</a:t>
            </a:r>
            <a:r>
              <a:rPr lang="en-US" sz="2000" dirty="0" smtClean="0"/>
              <a:t> for the insulating films (oxides, moisture) that form on a metal whisker.  No Current will flow – the whisker remains undetected during the few seconds of examination. </a:t>
            </a:r>
            <a:br>
              <a:rPr lang="en-US" sz="2000" dirty="0" smtClean="0"/>
            </a:br>
            <a:r>
              <a:rPr lang="en-US" sz="2000" b="1" dirty="0" smtClean="0">
                <a:solidFill>
                  <a:srgbClr val="FF0000"/>
                </a:solidFill>
              </a:rPr>
              <a:t>“No Fault Found”</a:t>
            </a:r>
          </a:p>
          <a:p>
            <a:pPr lvl="1" eaLnBrk="1" hangingPunct="1"/>
            <a:r>
              <a:rPr lang="en-US" sz="2000" dirty="0" smtClean="0"/>
              <a:t>Ohm-meter may supply V</a:t>
            </a:r>
            <a:r>
              <a:rPr lang="en-US" sz="2000" baseline="-25000" dirty="0" smtClean="0"/>
              <a:t>out</a:t>
            </a:r>
            <a:r>
              <a:rPr lang="en-US" sz="2000" dirty="0" smtClean="0"/>
              <a:t> &gt; V</a:t>
            </a:r>
            <a:r>
              <a:rPr lang="en-US" sz="2000" baseline="-25000" dirty="0" smtClean="0"/>
              <a:t>melt</a:t>
            </a:r>
            <a:r>
              <a:rPr lang="en-US" sz="2000" dirty="0" smtClean="0"/>
              <a:t> . Current Will Flow, the whisker melts in less than 1 ms -- no detection happens. There is no longer a bridging whisker to detect. </a:t>
            </a:r>
            <a:br>
              <a:rPr lang="en-US" sz="2000" dirty="0" smtClean="0"/>
            </a:br>
            <a:r>
              <a:rPr lang="en-US" sz="2000" b="1" dirty="0" smtClean="0">
                <a:solidFill>
                  <a:srgbClr val="FF0000"/>
                </a:solidFill>
              </a:rPr>
              <a:t>“No Fault Found”</a:t>
            </a:r>
          </a:p>
          <a:p>
            <a:r>
              <a:rPr lang="en-US" sz="2400" dirty="0" smtClean="0"/>
              <a:t>Range switching can have the ability to deliver whisker-killing impulses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Charybdis</a:t>
            </a:r>
            <a:r>
              <a:rPr lang="en-US" dirty="0" smtClean="0"/>
              <a:t> and Scylla:</a:t>
            </a:r>
            <a:br>
              <a:rPr lang="en-US" dirty="0" smtClean="0"/>
            </a:br>
            <a:r>
              <a:rPr lang="en-US" sz="3600" dirty="0" smtClean="0"/>
              <a:t>Electrical Detection of Whisker Short</a:t>
            </a:r>
            <a:r>
              <a:rPr lang="en-US" dirty="0" smtClean="0"/>
              <a:t/>
            </a:r>
            <a:br>
              <a:rPr lang="en-US" dirty="0" smtClean="0"/>
            </a:br>
            <a:r>
              <a:rPr lang="en-US" sz="3600" dirty="0" smtClean="0"/>
              <a:t>Melting Whisker vs. Insulating Film Interference</a:t>
            </a:r>
            <a:endParaRPr lang="en-US" sz="3600" dirty="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28</a:t>
            </a:fld>
            <a:endParaRPr lang="en-US"/>
          </a:p>
        </p:txBody>
      </p:sp>
      <p:pic>
        <p:nvPicPr>
          <p:cNvPr id="59394" name="Picture 2"/>
          <p:cNvPicPr>
            <a:picLocks noGrp="1" noChangeAspect="1" noChangeArrowheads="1"/>
          </p:cNvPicPr>
          <p:nvPr>
            <p:ph idx="1"/>
          </p:nvPr>
        </p:nvPicPr>
        <p:blipFill>
          <a:blip r:embed="rId2" cstate="print"/>
          <a:srcRect/>
          <a:stretch>
            <a:fillRect/>
          </a:stretch>
        </p:blipFill>
        <p:spPr bwMode="auto">
          <a:xfrm>
            <a:off x="2078182" y="1607879"/>
            <a:ext cx="4880758" cy="4768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a:noFill/>
        </p:spPr>
        <p:txBody>
          <a:bodyPr/>
          <a:lstStyle/>
          <a:p>
            <a:r>
              <a:rPr lang="en-US" smtClean="0"/>
              <a:t>9/14/2011</a:t>
            </a:r>
            <a:endParaRPr lang="en-US" dirty="0" smtClean="0"/>
          </a:p>
        </p:txBody>
      </p:sp>
      <p:sp>
        <p:nvSpPr>
          <p:cNvPr id="5124" name="Footer Placeholder 4"/>
          <p:cNvSpPr>
            <a:spLocks noGrp="1"/>
          </p:cNvSpPr>
          <p:nvPr>
            <p:ph type="ftr" sz="quarter" idx="11"/>
          </p:nvPr>
        </p:nvSpPr>
        <p:spPr>
          <a:noFill/>
        </p:spPr>
        <p:txBody>
          <a:bodyPr/>
          <a:lstStyle/>
          <a:p>
            <a:r>
              <a:rPr lang="en-US" smtClean="0"/>
              <a:t>5th International Tin Whisker Symposium</a:t>
            </a:r>
          </a:p>
        </p:txBody>
      </p:sp>
      <p:sp>
        <p:nvSpPr>
          <p:cNvPr id="5125" name="Slide Number Placeholder 5"/>
          <p:cNvSpPr>
            <a:spLocks noGrp="1"/>
          </p:cNvSpPr>
          <p:nvPr>
            <p:ph type="sldNum" sz="quarter" idx="12"/>
          </p:nvPr>
        </p:nvSpPr>
        <p:spPr>
          <a:noFill/>
        </p:spPr>
        <p:txBody>
          <a:bodyPr/>
          <a:lstStyle/>
          <a:p>
            <a:fld id="{12379C6B-268E-41C3-8AB3-570738A15377}" type="slidenum">
              <a:rPr lang="en-US" smtClean="0"/>
              <a:pPr/>
              <a:t>29</a:t>
            </a:fld>
            <a:endParaRPr lang="en-US" dirty="0" smtClean="0"/>
          </a:p>
        </p:txBody>
      </p:sp>
      <p:sp>
        <p:nvSpPr>
          <p:cNvPr id="5126" name="Rectangle 2"/>
          <p:cNvSpPr>
            <a:spLocks noGrp="1" noChangeArrowheads="1"/>
          </p:cNvSpPr>
          <p:nvPr>
            <p:ph type="title"/>
          </p:nvPr>
        </p:nvSpPr>
        <p:spPr>
          <a:xfrm>
            <a:off x="444497" y="224745"/>
            <a:ext cx="8229600" cy="907369"/>
          </a:xfrm>
        </p:spPr>
        <p:txBody>
          <a:bodyPr>
            <a:normAutofit/>
          </a:bodyPr>
          <a:lstStyle/>
          <a:p>
            <a:pPr eaLnBrk="1" hangingPunct="1"/>
            <a:r>
              <a:rPr lang="en-US" sz="3600" dirty="0" smtClean="0"/>
              <a:t>Build Your Own Better Whisker Detector!</a:t>
            </a:r>
          </a:p>
        </p:txBody>
      </p:sp>
      <p:sp>
        <p:nvSpPr>
          <p:cNvPr id="5127" name="Rectangle 3"/>
          <p:cNvSpPr>
            <a:spLocks noGrp="1" noChangeArrowheads="1"/>
          </p:cNvSpPr>
          <p:nvPr>
            <p:ph type="body" idx="1"/>
          </p:nvPr>
        </p:nvSpPr>
        <p:spPr>
          <a:xfrm>
            <a:off x="468313" y="1141183"/>
            <a:ext cx="8229600" cy="4525962"/>
          </a:xfrm>
        </p:spPr>
        <p:txBody>
          <a:bodyPr>
            <a:normAutofit/>
          </a:bodyPr>
          <a:lstStyle/>
          <a:p>
            <a:r>
              <a:rPr lang="en-US" sz="2400" dirty="0" smtClean="0"/>
              <a:t>Use a variable power supply (</a:t>
            </a:r>
            <a:r>
              <a:rPr lang="en-US" sz="2400" dirty="0" err="1" smtClean="0"/>
              <a:t>V</a:t>
            </a:r>
            <a:r>
              <a:rPr lang="en-US" sz="2400" baseline="-25000" dirty="0" err="1" smtClean="0"/>
              <a:t>supply</a:t>
            </a:r>
            <a:r>
              <a:rPr lang="en-US" sz="2400" dirty="0" smtClean="0"/>
              <a:t>) and a protective resistor in series (R</a:t>
            </a:r>
            <a:r>
              <a:rPr lang="en-US" sz="2400" baseline="-25000" dirty="0" smtClean="0"/>
              <a:t>S</a:t>
            </a:r>
            <a:r>
              <a:rPr lang="en-US" sz="2400" dirty="0" smtClean="0"/>
              <a:t>) with the whisker to be detected</a:t>
            </a:r>
          </a:p>
          <a:p>
            <a:pPr lvl="1"/>
            <a:r>
              <a:rPr lang="en-US" sz="2000" dirty="0" smtClean="0"/>
              <a:t>Choose R</a:t>
            </a:r>
            <a:r>
              <a:rPr lang="en-US" sz="2000" baseline="-25000" dirty="0" smtClean="0"/>
              <a:t>S </a:t>
            </a:r>
            <a:r>
              <a:rPr lang="en-US" sz="2000" dirty="0" smtClean="0"/>
              <a:t>  ~ 100k</a:t>
            </a:r>
            <a:r>
              <a:rPr lang="en-US" sz="2000" dirty="0" smtClean="0">
                <a:latin typeface="Symbol" pitchFamily="18" charset="2"/>
              </a:rPr>
              <a:t>W</a:t>
            </a:r>
            <a:endParaRPr lang="en-US" sz="2000" dirty="0" smtClean="0"/>
          </a:p>
          <a:p>
            <a:pPr lvl="1"/>
            <a:r>
              <a:rPr lang="en-US" sz="2000" dirty="0" smtClean="0"/>
              <a:t>Adjust </a:t>
            </a:r>
            <a:r>
              <a:rPr lang="en-US" sz="2000" dirty="0" err="1" smtClean="0"/>
              <a:t>V</a:t>
            </a:r>
            <a:r>
              <a:rPr lang="en-US" sz="2000" baseline="-25000" dirty="0" err="1" smtClean="0"/>
              <a:t>supply</a:t>
            </a:r>
            <a:r>
              <a:rPr lang="en-US" sz="2000" dirty="0" smtClean="0"/>
              <a:t> &gt; V</a:t>
            </a:r>
            <a:r>
              <a:rPr lang="en-US" sz="2000" baseline="-25000" dirty="0" smtClean="0"/>
              <a:t>breakdown</a:t>
            </a:r>
            <a:r>
              <a:rPr lang="en-US" sz="2000" dirty="0" smtClean="0"/>
              <a:t> of insulating films on whisker and conductor being bridged</a:t>
            </a:r>
          </a:p>
          <a:p>
            <a:pPr lvl="1"/>
            <a:r>
              <a:rPr lang="en-US" sz="2000" dirty="0" smtClean="0"/>
              <a:t>When </a:t>
            </a:r>
            <a:r>
              <a:rPr lang="en-US" sz="2000" dirty="0" err="1" smtClean="0"/>
              <a:t>V</a:t>
            </a:r>
            <a:r>
              <a:rPr lang="en-US" sz="2000" baseline="-25000" dirty="0" err="1" smtClean="0"/>
              <a:t>supply</a:t>
            </a:r>
            <a:r>
              <a:rPr lang="en-US" sz="2000" baseline="-25000" dirty="0" smtClean="0"/>
              <a:t> </a:t>
            </a:r>
            <a:r>
              <a:rPr lang="en-US" sz="2000" dirty="0" smtClean="0"/>
              <a:t>&gt; V</a:t>
            </a:r>
            <a:r>
              <a:rPr lang="en-US" sz="2000" baseline="-25000" dirty="0" smtClean="0"/>
              <a:t>breakdown</a:t>
            </a:r>
            <a:r>
              <a:rPr lang="en-US" sz="2000" dirty="0" smtClean="0"/>
              <a:t>, R</a:t>
            </a:r>
            <a:r>
              <a:rPr lang="en-US" sz="2000" baseline="-25000" dirty="0" smtClean="0"/>
              <a:t>S </a:t>
            </a:r>
            <a:r>
              <a:rPr lang="en-US" sz="2000" dirty="0" smtClean="0"/>
              <a:t>quickly drops V</a:t>
            </a:r>
            <a:r>
              <a:rPr lang="en-US" sz="2000" baseline="-25000" dirty="0" smtClean="0"/>
              <a:t>whisker</a:t>
            </a:r>
            <a:r>
              <a:rPr lang="en-US" sz="2000" dirty="0" smtClean="0"/>
              <a:t> &lt; V</a:t>
            </a:r>
            <a:r>
              <a:rPr lang="en-US" sz="2000" baseline="-25000" dirty="0" smtClean="0"/>
              <a:t>melt</a:t>
            </a:r>
          </a:p>
        </p:txBody>
      </p:sp>
      <p:sp>
        <p:nvSpPr>
          <p:cNvPr id="5129" name="Rectangle 5"/>
          <p:cNvSpPr>
            <a:spLocks noChangeArrowheads="1"/>
          </p:cNvSpPr>
          <p:nvPr/>
        </p:nvSpPr>
        <p:spPr bwMode="auto">
          <a:xfrm>
            <a:off x="921601" y="3455640"/>
            <a:ext cx="7387972" cy="1911350"/>
          </a:xfrm>
          <a:prstGeom prst="rect">
            <a:avLst/>
          </a:prstGeom>
          <a:noFill/>
          <a:ln w="28575">
            <a:solidFill>
              <a:srgbClr val="990099"/>
            </a:solidFill>
            <a:miter lim="800000"/>
            <a:headEnd/>
            <a:tailEnd/>
          </a:ln>
        </p:spPr>
        <p:txBody>
          <a:bodyPr wrap="none" anchor="ctr"/>
          <a:lstStyle/>
          <a:p>
            <a:pPr algn="ctr"/>
            <a:endParaRPr lang="en-US" sz="1400"/>
          </a:p>
        </p:txBody>
      </p:sp>
      <p:sp>
        <p:nvSpPr>
          <p:cNvPr id="5130" name="Text Box 6"/>
          <p:cNvSpPr txBox="1">
            <a:spLocks noChangeArrowheads="1"/>
          </p:cNvSpPr>
          <p:nvPr/>
        </p:nvSpPr>
        <p:spPr bwMode="auto">
          <a:xfrm>
            <a:off x="877151" y="3636615"/>
            <a:ext cx="2690813" cy="1723549"/>
          </a:xfrm>
          <a:prstGeom prst="rect">
            <a:avLst/>
          </a:prstGeom>
          <a:noFill/>
          <a:ln w="9525">
            <a:noFill/>
            <a:miter lim="800000"/>
            <a:headEnd/>
            <a:tailEnd/>
          </a:ln>
        </p:spPr>
        <p:txBody>
          <a:bodyPr>
            <a:spAutoFit/>
          </a:bodyPr>
          <a:lstStyle/>
          <a:p>
            <a:pPr algn="ctr"/>
            <a:r>
              <a:rPr lang="en-US" u="sng" dirty="0"/>
              <a:t>Circuit to measure </a:t>
            </a:r>
            <a:r>
              <a:rPr lang="en-US" i="1" u="sng" dirty="0" err="1"/>
              <a:t>R</a:t>
            </a:r>
            <a:r>
              <a:rPr lang="en-US" i="1" u="sng" baseline="-25000" dirty="0" err="1"/>
              <a:t>w</a:t>
            </a:r>
            <a:endParaRPr lang="en-US" sz="1200" i="1" dirty="0"/>
          </a:p>
          <a:p>
            <a:pPr algn="ctr"/>
            <a:endParaRPr lang="en-US" sz="1400" i="1" dirty="0"/>
          </a:p>
          <a:p>
            <a:pPr algn="ctr"/>
            <a:endParaRPr lang="en-US" sz="1400" i="1" dirty="0"/>
          </a:p>
          <a:p>
            <a:pPr algn="ctr"/>
            <a:endParaRPr lang="en-US" sz="1400" i="1" dirty="0"/>
          </a:p>
          <a:p>
            <a:pPr algn="ctr"/>
            <a:endParaRPr lang="en-US" sz="1400" i="1" dirty="0"/>
          </a:p>
          <a:p>
            <a:pPr algn="ctr"/>
            <a:r>
              <a:rPr lang="en-US" sz="1600" b="0" i="1" dirty="0"/>
              <a:t>Choose </a:t>
            </a:r>
            <a:r>
              <a:rPr lang="en-US" sz="1600" b="0" i="1" dirty="0" smtClean="0"/>
              <a:t>R</a:t>
            </a:r>
            <a:r>
              <a:rPr lang="en-US" sz="1600" b="0" i="1" baseline="-25000" dirty="0" smtClean="0"/>
              <a:t>S</a:t>
            </a:r>
            <a:r>
              <a:rPr lang="en-US" sz="1600" b="0" i="1" dirty="0" smtClean="0"/>
              <a:t> </a:t>
            </a:r>
            <a:r>
              <a:rPr lang="en-US" sz="1600" b="0" i="1" dirty="0"/>
              <a:t>such that</a:t>
            </a:r>
            <a:br>
              <a:rPr lang="en-US" sz="1600" b="0" i="1" dirty="0"/>
            </a:br>
            <a:r>
              <a:rPr lang="en-US" sz="1600" b="0" i="1" dirty="0"/>
              <a:t>V</a:t>
            </a:r>
            <a:r>
              <a:rPr lang="en-US" sz="1600" b="0" i="1" baseline="-25000" dirty="0"/>
              <a:t>whisker</a:t>
            </a:r>
            <a:r>
              <a:rPr lang="en-US" sz="1600" b="0" i="1" dirty="0"/>
              <a:t> &lt; 80% V</a:t>
            </a:r>
            <a:r>
              <a:rPr lang="en-US" sz="1600" b="0" i="1" baseline="-25000" dirty="0"/>
              <a:t>melt</a:t>
            </a:r>
            <a:r>
              <a:rPr lang="en-US" sz="1600" b="0" i="1" dirty="0"/>
              <a:t> </a:t>
            </a:r>
          </a:p>
        </p:txBody>
      </p:sp>
      <p:sp>
        <p:nvSpPr>
          <p:cNvPr id="5132" name="Oval 9"/>
          <p:cNvSpPr>
            <a:spLocks noChangeArrowheads="1"/>
          </p:cNvSpPr>
          <p:nvPr/>
        </p:nvSpPr>
        <p:spPr bwMode="auto">
          <a:xfrm>
            <a:off x="4571264" y="3768378"/>
            <a:ext cx="442913" cy="501650"/>
          </a:xfrm>
          <a:prstGeom prst="ellipse">
            <a:avLst/>
          </a:prstGeom>
          <a:noFill/>
          <a:ln w="9525">
            <a:solidFill>
              <a:schemeClr val="tx1"/>
            </a:solidFill>
            <a:round/>
            <a:headEnd/>
            <a:tailEnd/>
          </a:ln>
        </p:spPr>
        <p:txBody>
          <a:bodyPr wrap="none" anchor="ctr"/>
          <a:lstStyle/>
          <a:p>
            <a:pPr algn="ctr"/>
            <a:r>
              <a:rPr lang="en-US" dirty="0"/>
              <a:t>A</a:t>
            </a:r>
          </a:p>
        </p:txBody>
      </p:sp>
      <p:sp>
        <p:nvSpPr>
          <p:cNvPr id="5133" name="Text Box 10"/>
          <p:cNvSpPr txBox="1">
            <a:spLocks noChangeArrowheads="1"/>
          </p:cNvSpPr>
          <p:nvPr/>
        </p:nvSpPr>
        <p:spPr bwMode="auto">
          <a:xfrm>
            <a:off x="3793389" y="3779204"/>
            <a:ext cx="422275" cy="579438"/>
          </a:xfrm>
          <a:prstGeom prst="rect">
            <a:avLst/>
          </a:prstGeom>
          <a:noFill/>
          <a:ln w="9525">
            <a:noFill/>
            <a:miter lim="800000"/>
            <a:headEnd/>
            <a:tailEnd/>
          </a:ln>
        </p:spPr>
        <p:txBody>
          <a:bodyPr wrap="none">
            <a:spAutoFit/>
          </a:bodyPr>
          <a:lstStyle/>
          <a:p>
            <a:r>
              <a:rPr lang="en-US" sz="3200" b="0" dirty="0"/>
              <a:t>+</a:t>
            </a:r>
          </a:p>
        </p:txBody>
      </p:sp>
      <p:sp>
        <p:nvSpPr>
          <p:cNvPr id="5134" name="Text Box 11"/>
          <p:cNvSpPr txBox="1">
            <a:spLocks noChangeArrowheads="1"/>
          </p:cNvSpPr>
          <p:nvPr/>
        </p:nvSpPr>
        <p:spPr bwMode="auto">
          <a:xfrm>
            <a:off x="3880701" y="4627215"/>
            <a:ext cx="319088" cy="579438"/>
          </a:xfrm>
          <a:prstGeom prst="rect">
            <a:avLst/>
          </a:prstGeom>
          <a:noFill/>
          <a:ln w="9525">
            <a:noFill/>
            <a:miter lim="800000"/>
            <a:headEnd/>
            <a:tailEnd/>
          </a:ln>
        </p:spPr>
        <p:txBody>
          <a:bodyPr wrap="none">
            <a:spAutoFit/>
          </a:bodyPr>
          <a:lstStyle/>
          <a:p>
            <a:r>
              <a:rPr lang="en-US" sz="3200" b="0"/>
              <a:t>-</a:t>
            </a:r>
          </a:p>
        </p:txBody>
      </p:sp>
      <p:cxnSp>
        <p:nvCxnSpPr>
          <p:cNvPr id="5135" name="AutoShape 12"/>
          <p:cNvCxnSpPr>
            <a:cxnSpLocks noChangeShapeType="1"/>
            <a:endCxn id="5132" idx="2"/>
          </p:cNvCxnSpPr>
          <p:nvPr/>
        </p:nvCxnSpPr>
        <p:spPr bwMode="auto">
          <a:xfrm rot="16200000">
            <a:off x="4269639" y="3966815"/>
            <a:ext cx="250825" cy="354013"/>
          </a:xfrm>
          <a:prstGeom prst="bentConnector2">
            <a:avLst/>
          </a:prstGeom>
          <a:noFill/>
          <a:ln w="9525">
            <a:solidFill>
              <a:schemeClr val="tx1"/>
            </a:solidFill>
            <a:miter lim="800000"/>
            <a:headEnd/>
            <a:tailEnd/>
          </a:ln>
        </p:spPr>
      </p:cxnSp>
      <p:cxnSp>
        <p:nvCxnSpPr>
          <p:cNvPr id="5136" name="AutoShape 13"/>
          <p:cNvCxnSpPr>
            <a:cxnSpLocks noChangeShapeType="1"/>
          </p:cNvCxnSpPr>
          <p:nvPr/>
        </p:nvCxnSpPr>
        <p:spPr bwMode="auto">
          <a:xfrm rot="16200000" flipH="1">
            <a:off x="5415814" y="3573115"/>
            <a:ext cx="390525" cy="2787650"/>
          </a:xfrm>
          <a:prstGeom prst="bentConnector2">
            <a:avLst/>
          </a:prstGeom>
          <a:noFill/>
          <a:ln w="9525">
            <a:solidFill>
              <a:schemeClr val="tx1"/>
            </a:solidFill>
            <a:miter lim="800000"/>
            <a:headEnd/>
            <a:tailEnd/>
          </a:ln>
        </p:spPr>
      </p:cxnSp>
      <p:grpSp>
        <p:nvGrpSpPr>
          <p:cNvPr id="3" name="Group 14"/>
          <p:cNvGrpSpPr>
            <a:grpSpLocks/>
          </p:cNvGrpSpPr>
          <p:nvPr/>
        </p:nvGrpSpPr>
        <p:grpSpPr bwMode="auto">
          <a:xfrm>
            <a:off x="5261826" y="3838228"/>
            <a:ext cx="889000" cy="166688"/>
            <a:chOff x="2256" y="2832"/>
            <a:chExt cx="864" cy="144"/>
          </a:xfrm>
          <a:noFill/>
        </p:grpSpPr>
        <p:sp>
          <p:nvSpPr>
            <p:cNvPr id="5146" name="Line 15"/>
            <p:cNvSpPr>
              <a:spLocks noChangeShapeType="1"/>
            </p:cNvSpPr>
            <p:nvPr/>
          </p:nvSpPr>
          <p:spPr bwMode="auto">
            <a:xfrm flipV="1">
              <a:off x="2256" y="2832"/>
              <a:ext cx="144" cy="144"/>
            </a:xfrm>
            <a:prstGeom prst="line">
              <a:avLst/>
            </a:prstGeom>
            <a:grpFill/>
            <a:ln w="38100">
              <a:solidFill>
                <a:schemeClr val="tx1"/>
              </a:solidFill>
              <a:round/>
              <a:headEnd/>
              <a:tailEnd/>
            </a:ln>
          </p:spPr>
          <p:txBody>
            <a:bodyPr/>
            <a:lstStyle/>
            <a:p>
              <a:endParaRPr lang="en-US"/>
            </a:p>
          </p:txBody>
        </p:sp>
        <p:sp>
          <p:nvSpPr>
            <p:cNvPr id="5147" name="Line 16"/>
            <p:cNvSpPr>
              <a:spLocks noChangeShapeType="1"/>
            </p:cNvSpPr>
            <p:nvPr/>
          </p:nvSpPr>
          <p:spPr bwMode="auto">
            <a:xfrm flipH="1" flipV="1">
              <a:off x="2400" y="2832"/>
              <a:ext cx="144" cy="144"/>
            </a:xfrm>
            <a:prstGeom prst="line">
              <a:avLst/>
            </a:prstGeom>
            <a:grpFill/>
            <a:ln w="38100">
              <a:solidFill>
                <a:schemeClr val="tx1"/>
              </a:solidFill>
              <a:round/>
              <a:headEnd/>
              <a:tailEnd/>
            </a:ln>
          </p:spPr>
          <p:txBody>
            <a:bodyPr/>
            <a:lstStyle/>
            <a:p>
              <a:endParaRPr lang="en-US"/>
            </a:p>
          </p:txBody>
        </p:sp>
        <p:sp>
          <p:nvSpPr>
            <p:cNvPr id="5148" name="Line 17"/>
            <p:cNvSpPr>
              <a:spLocks noChangeShapeType="1"/>
            </p:cNvSpPr>
            <p:nvPr/>
          </p:nvSpPr>
          <p:spPr bwMode="auto">
            <a:xfrm flipV="1">
              <a:off x="2544" y="2832"/>
              <a:ext cx="144" cy="144"/>
            </a:xfrm>
            <a:prstGeom prst="line">
              <a:avLst/>
            </a:prstGeom>
            <a:grpFill/>
            <a:ln w="38100">
              <a:solidFill>
                <a:schemeClr val="tx1"/>
              </a:solidFill>
              <a:round/>
              <a:headEnd/>
              <a:tailEnd/>
            </a:ln>
          </p:spPr>
          <p:txBody>
            <a:bodyPr/>
            <a:lstStyle/>
            <a:p>
              <a:endParaRPr lang="en-US"/>
            </a:p>
          </p:txBody>
        </p:sp>
        <p:sp>
          <p:nvSpPr>
            <p:cNvPr id="5149" name="Line 18"/>
            <p:cNvSpPr>
              <a:spLocks noChangeShapeType="1"/>
            </p:cNvSpPr>
            <p:nvPr/>
          </p:nvSpPr>
          <p:spPr bwMode="auto">
            <a:xfrm flipH="1" flipV="1">
              <a:off x="2688" y="2832"/>
              <a:ext cx="144" cy="144"/>
            </a:xfrm>
            <a:prstGeom prst="line">
              <a:avLst/>
            </a:prstGeom>
            <a:grpFill/>
            <a:ln w="38100">
              <a:solidFill>
                <a:schemeClr val="tx1"/>
              </a:solidFill>
              <a:round/>
              <a:headEnd/>
              <a:tailEnd/>
            </a:ln>
          </p:spPr>
          <p:txBody>
            <a:bodyPr/>
            <a:lstStyle/>
            <a:p>
              <a:endParaRPr lang="en-US"/>
            </a:p>
          </p:txBody>
        </p:sp>
        <p:sp>
          <p:nvSpPr>
            <p:cNvPr id="5150" name="Line 19"/>
            <p:cNvSpPr>
              <a:spLocks noChangeShapeType="1"/>
            </p:cNvSpPr>
            <p:nvPr/>
          </p:nvSpPr>
          <p:spPr bwMode="auto">
            <a:xfrm flipV="1">
              <a:off x="2832" y="2832"/>
              <a:ext cx="144" cy="144"/>
            </a:xfrm>
            <a:prstGeom prst="line">
              <a:avLst/>
            </a:prstGeom>
            <a:grpFill/>
            <a:ln w="38100">
              <a:solidFill>
                <a:schemeClr val="tx1"/>
              </a:solidFill>
              <a:round/>
              <a:headEnd/>
              <a:tailEnd/>
            </a:ln>
          </p:spPr>
          <p:txBody>
            <a:bodyPr/>
            <a:lstStyle/>
            <a:p>
              <a:endParaRPr lang="en-US"/>
            </a:p>
          </p:txBody>
        </p:sp>
        <p:sp>
          <p:nvSpPr>
            <p:cNvPr id="5151" name="Line 20"/>
            <p:cNvSpPr>
              <a:spLocks noChangeShapeType="1"/>
            </p:cNvSpPr>
            <p:nvPr/>
          </p:nvSpPr>
          <p:spPr bwMode="auto">
            <a:xfrm flipH="1" flipV="1">
              <a:off x="2976" y="2832"/>
              <a:ext cx="144" cy="144"/>
            </a:xfrm>
            <a:prstGeom prst="line">
              <a:avLst/>
            </a:prstGeom>
            <a:grpFill/>
            <a:ln w="38100">
              <a:solidFill>
                <a:schemeClr val="tx1"/>
              </a:solidFill>
              <a:round/>
              <a:headEnd/>
              <a:tailEnd/>
            </a:ln>
          </p:spPr>
          <p:txBody>
            <a:bodyPr/>
            <a:lstStyle/>
            <a:p>
              <a:endParaRPr lang="en-US"/>
            </a:p>
          </p:txBody>
        </p:sp>
      </p:grpSp>
      <p:cxnSp>
        <p:nvCxnSpPr>
          <p:cNvPr id="5138" name="AutoShape 21"/>
          <p:cNvCxnSpPr>
            <a:cxnSpLocks noChangeShapeType="1"/>
          </p:cNvCxnSpPr>
          <p:nvPr/>
        </p:nvCxnSpPr>
        <p:spPr bwMode="auto">
          <a:xfrm rot="16200000">
            <a:off x="6866789" y="5022503"/>
            <a:ext cx="277813" cy="1588"/>
          </a:xfrm>
          <a:prstGeom prst="bentConnector3">
            <a:avLst>
              <a:gd name="adj1" fmla="val 50000"/>
            </a:avLst>
          </a:prstGeom>
          <a:noFill/>
          <a:ln w="9525">
            <a:solidFill>
              <a:schemeClr val="tx1"/>
            </a:solidFill>
            <a:miter lim="800000"/>
            <a:headEnd/>
            <a:tailEnd/>
          </a:ln>
        </p:spPr>
      </p:cxnSp>
      <p:cxnSp>
        <p:nvCxnSpPr>
          <p:cNvPr id="5139" name="AutoShape 22"/>
          <p:cNvCxnSpPr>
            <a:cxnSpLocks noChangeShapeType="1"/>
          </p:cNvCxnSpPr>
          <p:nvPr/>
        </p:nvCxnSpPr>
        <p:spPr bwMode="auto">
          <a:xfrm rot="10800000">
            <a:off x="6150826" y="3992215"/>
            <a:ext cx="788988" cy="222250"/>
          </a:xfrm>
          <a:prstGeom prst="bentConnector3">
            <a:avLst>
              <a:gd name="adj1" fmla="val -1565"/>
            </a:avLst>
          </a:prstGeom>
          <a:noFill/>
          <a:ln w="9525">
            <a:solidFill>
              <a:schemeClr val="tx1"/>
            </a:solidFill>
            <a:miter lim="800000"/>
            <a:headEnd/>
            <a:tailEnd/>
          </a:ln>
        </p:spPr>
      </p:cxnSp>
      <p:sp>
        <p:nvSpPr>
          <p:cNvPr id="5140" name="Freeform 23"/>
          <p:cNvSpPr>
            <a:spLocks/>
          </p:cNvSpPr>
          <p:nvPr/>
        </p:nvSpPr>
        <p:spPr bwMode="auto">
          <a:xfrm>
            <a:off x="4609364" y="4325590"/>
            <a:ext cx="1579563" cy="623888"/>
          </a:xfrm>
          <a:custGeom>
            <a:avLst/>
            <a:gdLst>
              <a:gd name="T0" fmla="*/ 0 w 1536"/>
              <a:gd name="T1" fmla="*/ 16 h 536"/>
              <a:gd name="T2" fmla="*/ 93 w 1536"/>
              <a:gd name="T3" fmla="*/ 9 h 536"/>
              <a:gd name="T4" fmla="*/ 110 w 1536"/>
              <a:gd name="T5" fmla="*/ 69 h 536"/>
              <a:gd name="T6" fmla="*/ 71 w 1536"/>
              <a:gd name="T7" fmla="*/ 84 h 536"/>
              <a:gd name="T8" fmla="*/ 0 60000 65536"/>
              <a:gd name="T9" fmla="*/ 0 60000 65536"/>
              <a:gd name="T10" fmla="*/ 0 60000 65536"/>
              <a:gd name="T11" fmla="*/ 0 60000 65536"/>
              <a:gd name="T12" fmla="*/ 0 w 1536"/>
              <a:gd name="T13" fmla="*/ 0 h 536"/>
              <a:gd name="T14" fmla="*/ 1536 w 1536"/>
              <a:gd name="T15" fmla="*/ 536 h 536"/>
            </a:gdLst>
            <a:ahLst/>
            <a:cxnLst>
              <a:cxn ang="T8">
                <a:pos x="T0" y="T1"/>
              </a:cxn>
              <a:cxn ang="T9">
                <a:pos x="T2" y="T3"/>
              </a:cxn>
              <a:cxn ang="T10">
                <a:pos x="T4" y="T5"/>
              </a:cxn>
              <a:cxn ang="T11">
                <a:pos x="T6" y="T7"/>
              </a:cxn>
            </a:cxnLst>
            <a:rect l="T12" t="T13" r="T14" b="T15"/>
            <a:pathLst>
              <a:path w="1536" h="536">
                <a:moveTo>
                  <a:pt x="0" y="104"/>
                </a:moveTo>
                <a:cubicBezTo>
                  <a:pt x="500" y="52"/>
                  <a:pt x="1000" y="0"/>
                  <a:pt x="1248" y="56"/>
                </a:cubicBezTo>
                <a:cubicBezTo>
                  <a:pt x="1496" y="112"/>
                  <a:pt x="1536" y="360"/>
                  <a:pt x="1488" y="440"/>
                </a:cubicBezTo>
                <a:cubicBezTo>
                  <a:pt x="1440" y="520"/>
                  <a:pt x="1200" y="528"/>
                  <a:pt x="960" y="536"/>
                </a:cubicBezTo>
              </a:path>
            </a:pathLst>
          </a:custGeom>
          <a:noFill/>
          <a:ln w="38100" cmpd="sng">
            <a:solidFill>
              <a:schemeClr val="tx1"/>
            </a:solidFill>
            <a:round/>
            <a:headEnd type="none" w="med" len="med"/>
            <a:tailEnd type="triangle" w="med" len="med"/>
          </a:ln>
        </p:spPr>
        <p:txBody>
          <a:bodyPr/>
          <a:lstStyle/>
          <a:p>
            <a:endParaRPr lang="en-US"/>
          </a:p>
        </p:txBody>
      </p:sp>
      <p:sp>
        <p:nvSpPr>
          <p:cNvPr id="5141" name="Text Box 24"/>
          <p:cNvSpPr txBox="1">
            <a:spLocks noChangeArrowheads="1"/>
          </p:cNvSpPr>
          <p:nvPr/>
        </p:nvSpPr>
        <p:spPr bwMode="auto">
          <a:xfrm>
            <a:off x="5793639" y="4495453"/>
            <a:ext cx="285750" cy="457200"/>
          </a:xfrm>
          <a:prstGeom prst="rect">
            <a:avLst/>
          </a:prstGeom>
          <a:noFill/>
          <a:ln w="9525">
            <a:noFill/>
            <a:miter lim="800000"/>
            <a:headEnd/>
            <a:tailEnd/>
          </a:ln>
        </p:spPr>
        <p:txBody>
          <a:bodyPr wrap="none">
            <a:spAutoFit/>
          </a:bodyPr>
          <a:lstStyle/>
          <a:p>
            <a:r>
              <a:rPr lang="en-US" sz="2400" b="0">
                <a:latin typeface="Times New Roman" pitchFamily="18" charset="0"/>
              </a:rPr>
              <a:t>I</a:t>
            </a:r>
          </a:p>
        </p:txBody>
      </p:sp>
      <p:sp>
        <p:nvSpPr>
          <p:cNvPr id="5142" name="Text Box 25"/>
          <p:cNvSpPr txBox="1">
            <a:spLocks noChangeArrowheads="1"/>
          </p:cNvSpPr>
          <p:nvPr/>
        </p:nvSpPr>
        <p:spPr bwMode="auto">
          <a:xfrm>
            <a:off x="5163401" y="4006503"/>
            <a:ext cx="1457450" cy="338554"/>
          </a:xfrm>
          <a:prstGeom prst="rect">
            <a:avLst/>
          </a:prstGeom>
          <a:noFill/>
          <a:ln w="9525">
            <a:noFill/>
            <a:miter lim="800000"/>
            <a:headEnd/>
            <a:tailEnd/>
          </a:ln>
        </p:spPr>
        <p:txBody>
          <a:bodyPr wrap="none">
            <a:spAutoFit/>
          </a:bodyPr>
          <a:lstStyle/>
          <a:p>
            <a:r>
              <a:rPr lang="en-US" sz="1600" dirty="0" smtClean="0"/>
              <a:t>R</a:t>
            </a:r>
            <a:r>
              <a:rPr lang="en-US" sz="1600" baseline="-25000" dirty="0"/>
              <a:t>S</a:t>
            </a:r>
            <a:r>
              <a:rPr lang="en-US" sz="1600" dirty="0" smtClean="0"/>
              <a:t> </a:t>
            </a:r>
            <a:r>
              <a:rPr lang="en-US" sz="1600" dirty="0"/>
              <a:t>~ </a:t>
            </a:r>
            <a:r>
              <a:rPr lang="en-US" sz="1600" dirty="0" smtClean="0"/>
              <a:t>100 </a:t>
            </a:r>
            <a:r>
              <a:rPr lang="en-US" sz="1600" dirty="0" err="1"/>
              <a:t>kohms</a:t>
            </a:r>
            <a:endParaRPr lang="en-US" sz="1600" dirty="0"/>
          </a:p>
        </p:txBody>
      </p:sp>
      <p:sp>
        <p:nvSpPr>
          <p:cNvPr id="5143" name="Line 26"/>
          <p:cNvSpPr>
            <a:spLocks noChangeShapeType="1"/>
          </p:cNvSpPr>
          <p:nvPr/>
        </p:nvSpPr>
        <p:spPr bwMode="auto">
          <a:xfrm flipH="1" flipV="1">
            <a:off x="6939814" y="4158903"/>
            <a:ext cx="49213" cy="725488"/>
          </a:xfrm>
          <a:prstGeom prst="line">
            <a:avLst/>
          </a:prstGeom>
          <a:noFill/>
          <a:ln w="76200">
            <a:solidFill>
              <a:srgbClr val="FF3300"/>
            </a:solidFill>
            <a:round/>
            <a:headEnd/>
            <a:tailEnd/>
          </a:ln>
        </p:spPr>
        <p:txBody>
          <a:bodyPr/>
          <a:lstStyle/>
          <a:p>
            <a:endParaRPr lang="en-US"/>
          </a:p>
        </p:txBody>
      </p:sp>
      <p:sp>
        <p:nvSpPr>
          <p:cNvPr id="5144" name="Text Box 27"/>
          <p:cNvSpPr txBox="1">
            <a:spLocks noChangeArrowheads="1"/>
          </p:cNvSpPr>
          <p:nvPr/>
        </p:nvSpPr>
        <p:spPr bwMode="auto">
          <a:xfrm>
            <a:off x="6517780" y="4382740"/>
            <a:ext cx="561975" cy="366713"/>
          </a:xfrm>
          <a:prstGeom prst="rect">
            <a:avLst/>
          </a:prstGeom>
          <a:noFill/>
          <a:ln w="9525">
            <a:noFill/>
            <a:miter lim="800000"/>
            <a:headEnd/>
            <a:tailEnd/>
          </a:ln>
        </p:spPr>
        <p:txBody>
          <a:bodyPr>
            <a:spAutoFit/>
          </a:bodyPr>
          <a:lstStyle/>
          <a:p>
            <a:r>
              <a:rPr lang="en-US" b="0" dirty="0"/>
              <a:t>R</a:t>
            </a:r>
            <a:r>
              <a:rPr lang="en-US" b="0" baseline="-25000" dirty="0"/>
              <a:t>W</a:t>
            </a:r>
          </a:p>
        </p:txBody>
      </p:sp>
      <p:cxnSp>
        <p:nvCxnSpPr>
          <p:cNvPr id="5145" name="AutoShape 28"/>
          <p:cNvCxnSpPr>
            <a:cxnSpLocks noChangeShapeType="1"/>
            <a:stCxn id="5132" idx="6"/>
          </p:cNvCxnSpPr>
          <p:nvPr/>
        </p:nvCxnSpPr>
        <p:spPr bwMode="auto">
          <a:xfrm>
            <a:off x="5014176" y="4019203"/>
            <a:ext cx="247650" cy="0"/>
          </a:xfrm>
          <a:prstGeom prst="straightConnector1">
            <a:avLst/>
          </a:prstGeom>
          <a:noFill/>
          <a:ln w="9525">
            <a:solidFill>
              <a:schemeClr val="tx1"/>
            </a:solidFill>
            <a:round/>
            <a:headEnd/>
            <a:tailEnd/>
          </a:ln>
        </p:spPr>
      </p:cxnSp>
      <p:graphicFrame>
        <p:nvGraphicFramePr>
          <p:cNvPr id="5122" name="Object 29"/>
          <p:cNvGraphicFramePr>
            <a:graphicFrameLocks noChangeAspect="1"/>
          </p:cNvGraphicFramePr>
          <p:nvPr/>
        </p:nvGraphicFramePr>
        <p:xfrm>
          <a:off x="1799662" y="4044419"/>
          <a:ext cx="854075" cy="642938"/>
        </p:xfrm>
        <a:graphic>
          <a:graphicData uri="http://schemas.openxmlformats.org/presentationml/2006/ole">
            <p:oleObj spid="_x0000_s61442" name="Equation" r:id="rId4" imgW="583920" imgH="393480" progId="Equation.3">
              <p:embed/>
            </p:oleObj>
          </a:graphicData>
        </a:graphic>
      </p:graphicFrame>
      <p:cxnSp>
        <p:nvCxnSpPr>
          <p:cNvPr id="33" name="Straight Connector 32"/>
          <p:cNvCxnSpPr/>
          <p:nvPr/>
        </p:nvCxnSpPr>
        <p:spPr>
          <a:xfrm>
            <a:off x="3942291" y="4272684"/>
            <a:ext cx="5459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958211" y="4575212"/>
            <a:ext cx="5459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4085587" y="4784476"/>
            <a:ext cx="2684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4101507" y="4431900"/>
            <a:ext cx="2684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rot="5400000" flipH="1" flipV="1">
            <a:off x="3853660" y="4248073"/>
            <a:ext cx="642257" cy="3701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9"/>
          <p:cNvSpPr>
            <a:spLocks noChangeArrowheads="1"/>
          </p:cNvSpPr>
          <p:nvPr/>
        </p:nvSpPr>
        <p:spPr bwMode="auto">
          <a:xfrm>
            <a:off x="7521502" y="4275628"/>
            <a:ext cx="442913" cy="501650"/>
          </a:xfrm>
          <a:prstGeom prst="ellipse">
            <a:avLst/>
          </a:prstGeom>
          <a:noFill/>
          <a:ln w="9525">
            <a:solidFill>
              <a:schemeClr val="tx1"/>
            </a:solidFill>
            <a:round/>
            <a:headEnd/>
            <a:tailEnd/>
          </a:ln>
        </p:spPr>
        <p:txBody>
          <a:bodyPr wrap="none" anchor="ctr"/>
          <a:lstStyle/>
          <a:p>
            <a:pPr algn="ctr"/>
            <a:r>
              <a:rPr lang="en-US" dirty="0" smtClean="0"/>
              <a:t>V</a:t>
            </a:r>
            <a:r>
              <a:rPr lang="en-US" baseline="-25000" dirty="0" smtClean="0"/>
              <a:t>W</a:t>
            </a:r>
            <a:endParaRPr lang="en-US" baseline="-25000" dirty="0"/>
          </a:p>
        </p:txBody>
      </p:sp>
      <p:cxnSp>
        <p:nvCxnSpPr>
          <p:cNvPr id="45" name="AutoShape 22"/>
          <p:cNvCxnSpPr>
            <a:cxnSpLocks noChangeShapeType="1"/>
            <a:stCxn id="44" idx="0"/>
          </p:cNvCxnSpPr>
          <p:nvPr/>
        </p:nvCxnSpPr>
        <p:spPr bwMode="auto">
          <a:xfrm rot="16200000" flipV="1">
            <a:off x="7196427" y="3729095"/>
            <a:ext cx="294789" cy="798277"/>
          </a:xfrm>
          <a:prstGeom prst="bentConnector2">
            <a:avLst/>
          </a:prstGeom>
          <a:noFill/>
          <a:ln w="9525">
            <a:solidFill>
              <a:schemeClr val="tx1"/>
            </a:solidFill>
            <a:miter lim="800000"/>
            <a:headEnd/>
            <a:tailEnd/>
          </a:ln>
        </p:spPr>
      </p:cxnSp>
      <p:cxnSp>
        <p:nvCxnSpPr>
          <p:cNvPr id="47" name="AutoShape 22"/>
          <p:cNvCxnSpPr>
            <a:cxnSpLocks noChangeShapeType="1"/>
            <a:stCxn id="44" idx="4"/>
          </p:cNvCxnSpPr>
          <p:nvPr/>
        </p:nvCxnSpPr>
        <p:spPr bwMode="auto">
          <a:xfrm rot="5400000">
            <a:off x="7179916" y="4596749"/>
            <a:ext cx="382514" cy="743572"/>
          </a:xfrm>
          <a:prstGeom prst="bentConnector2">
            <a:avLst/>
          </a:prstGeom>
          <a:noFill/>
          <a:ln w="9525">
            <a:solidFill>
              <a:schemeClr val="tx1"/>
            </a:solidFill>
            <a:miter lim="800000"/>
            <a:headEnd/>
            <a:tailEnd/>
          </a:ln>
        </p:spPr>
      </p:cxnSp>
      <p:sp>
        <p:nvSpPr>
          <p:cNvPr id="50" name="TextBox 49"/>
          <p:cNvSpPr txBox="1"/>
          <p:nvPr/>
        </p:nvSpPr>
        <p:spPr>
          <a:xfrm>
            <a:off x="3178014" y="4327275"/>
            <a:ext cx="711541" cy="369332"/>
          </a:xfrm>
          <a:prstGeom prst="rect">
            <a:avLst/>
          </a:prstGeom>
          <a:noFill/>
        </p:spPr>
        <p:txBody>
          <a:bodyPr wrap="none" rtlCol="0">
            <a:spAutoFit/>
          </a:bodyPr>
          <a:lstStyle/>
          <a:p>
            <a:r>
              <a:rPr lang="en-US" dirty="0" err="1" smtClean="0"/>
              <a:t>V</a:t>
            </a:r>
            <a:r>
              <a:rPr lang="en-US" baseline="-25000" dirty="0" err="1" smtClean="0"/>
              <a:t>supply</a:t>
            </a:r>
            <a:endParaRPr lang="en-US" baseline="-25000" dirty="0"/>
          </a:p>
        </p:txBody>
      </p:sp>
      <p:sp>
        <p:nvSpPr>
          <p:cNvPr id="40" name="TextBox 39"/>
          <p:cNvSpPr txBox="1"/>
          <p:nvPr/>
        </p:nvSpPr>
        <p:spPr>
          <a:xfrm>
            <a:off x="361507" y="5507665"/>
            <a:ext cx="8144539" cy="830997"/>
          </a:xfrm>
          <a:prstGeom prst="rect">
            <a:avLst/>
          </a:prstGeom>
          <a:noFill/>
        </p:spPr>
        <p:txBody>
          <a:bodyPr wrap="square" rtlCol="0">
            <a:spAutoFit/>
          </a:bodyPr>
          <a:lstStyle/>
          <a:p>
            <a:r>
              <a:rPr lang="en-US" sz="1600" b="1" u="sng" dirty="0" smtClean="0"/>
              <a:t>WARNING</a:t>
            </a:r>
            <a:r>
              <a:rPr lang="en-US" sz="1600" dirty="0" smtClean="0"/>
              <a:t>: “DO NO HARM” principle should be applied:</a:t>
            </a:r>
          </a:p>
          <a:p>
            <a:pPr marL="233363" indent="-233363">
              <a:buFont typeface="Arial" pitchFamily="34" charset="0"/>
              <a:buChar char="•"/>
            </a:pPr>
            <a:r>
              <a:rPr lang="en-US" sz="1600" dirty="0" smtClean="0">
                <a:solidFill>
                  <a:srgbClr val="FF0000"/>
                </a:solidFill>
              </a:rPr>
              <a:t>The use of this circuit may be damaging to active parts or powered circuits under test</a:t>
            </a:r>
          </a:p>
          <a:p>
            <a:pPr marL="233363" indent="-233363">
              <a:buFont typeface="Arial" pitchFamily="34" charset="0"/>
              <a:buChar char="•"/>
            </a:pPr>
            <a:r>
              <a:rPr lang="en-US" sz="1600" dirty="0" smtClean="0"/>
              <a:t>A high impedance voltage meter should be used for measurements made across a whisker</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Us</a:t>
            </a:r>
            <a:endParaRPr lang="en-US" dirty="0"/>
          </a:p>
        </p:txBody>
      </p:sp>
      <p:sp>
        <p:nvSpPr>
          <p:cNvPr id="9" name="Content Placeholder 8"/>
          <p:cNvSpPr>
            <a:spLocks noGrp="1"/>
          </p:cNvSpPr>
          <p:nvPr>
            <p:ph idx="1"/>
          </p:nvPr>
        </p:nvSpPr>
        <p:spPr>
          <a:xfrm>
            <a:off x="457200" y="1600200"/>
            <a:ext cx="8382000" cy="4525963"/>
          </a:xfrm>
        </p:spPr>
        <p:txBody>
          <a:bodyPr>
            <a:normAutofit fontScale="85000" lnSpcReduction="20000"/>
          </a:bodyPr>
          <a:lstStyle/>
          <a:p>
            <a:r>
              <a:rPr lang="en-US" sz="2400" dirty="0" smtClean="0"/>
              <a:t>Metal Whisker Investigation Team at NASA Goddard Space Flight Center</a:t>
            </a:r>
          </a:p>
          <a:p>
            <a:pPr lvl="1"/>
            <a:r>
              <a:rPr lang="en-US" sz="2000" dirty="0" smtClean="0"/>
              <a:t>H. Leidecker, M. Sampson, L. Panashchenko, J. Brusse, J. Kim</a:t>
            </a:r>
          </a:p>
          <a:p>
            <a:r>
              <a:rPr lang="en-US" sz="2400" dirty="0" smtClean="0"/>
              <a:t>Widely recognized for our Metal Whisker WWW site</a:t>
            </a:r>
          </a:p>
          <a:p>
            <a:pPr lvl="1"/>
            <a:r>
              <a:rPr lang="en-US" sz="2000" dirty="0" smtClean="0">
                <a:hlinkClick r:id="rId2"/>
              </a:rPr>
              <a:t>http://nepp.nasa.gov/whisker</a:t>
            </a:r>
            <a:endParaRPr lang="en-US" sz="2000" dirty="0" smtClean="0"/>
          </a:p>
          <a:p>
            <a:r>
              <a:rPr lang="en-US" sz="2400" dirty="0" smtClean="0"/>
              <a:t>Published study of 11+ year evaluation of conformal coating for whisker mitigation</a:t>
            </a:r>
          </a:p>
          <a:p>
            <a:r>
              <a:rPr lang="en-US" sz="2400" dirty="0" smtClean="0"/>
              <a:t>Numerous other publications on metal whiskers (tin and zinc whiskers)</a:t>
            </a:r>
          </a:p>
          <a:p>
            <a:r>
              <a:rPr lang="en-US" sz="2400" dirty="0" smtClean="0"/>
              <a:t>&gt;10 years experience with anomalies related to metal whiskers</a:t>
            </a:r>
          </a:p>
          <a:p>
            <a:pPr lvl="1"/>
            <a:r>
              <a:rPr lang="en-US" sz="2000" dirty="0" smtClean="0"/>
              <a:t>Aerospace: 		Satellites and Space Shuttle</a:t>
            </a:r>
          </a:p>
          <a:p>
            <a:pPr lvl="1"/>
            <a:r>
              <a:rPr lang="en-US" sz="2000" dirty="0" smtClean="0"/>
              <a:t>Military:  		Missile Systems, Ordinance </a:t>
            </a:r>
            <a:r>
              <a:rPr lang="en-US" sz="2000" dirty="0" err="1" smtClean="0"/>
              <a:t>Fuzes</a:t>
            </a:r>
            <a:endParaRPr lang="en-US" sz="2000" dirty="0" smtClean="0"/>
          </a:p>
          <a:p>
            <a:pPr lvl="1"/>
            <a:r>
              <a:rPr lang="en-US" sz="2000" dirty="0" smtClean="0"/>
              <a:t>Industrial:  		Nuclear and other Power Plants, Paper Mills, </a:t>
            </a:r>
            <a:br>
              <a:rPr lang="en-US" sz="2000" dirty="0" smtClean="0"/>
            </a:br>
            <a:r>
              <a:rPr lang="en-US" sz="2000" dirty="0" smtClean="0"/>
              <a:t>			Non-</a:t>
            </a:r>
            <a:r>
              <a:rPr lang="en-US" sz="2000" dirty="0" err="1" smtClean="0"/>
              <a:t>interruptable</a:t>
            </a:r>
            <a:r>
              <a:rPr lang="en-US" sz="2000" dirty="0" smtClean="0"/>
              <a:t> Power Supplies</a:t>
            </a:r>
          </a:p>
          <a:p>
            <a:pPr lvl="1"/>
            <a:r>
              <a:rPr lang="en-US" sz="2000" dirty="0" smtClean="0"/>
              <a:t>Automotive: 	Speedometers and other gauges, “DOA” cars</a:t>
            </a:r>
          </a:p>
          <a:p>
            <a:pPr lvl="1"/>
            <a:r>
              <a:rPr lang="en-US" sz="2000" dirty="0" smtClean="0"/>
              <a:t>Others</a:t>
            </a:r>
          </a:p>
          <a:p>
            <a:r>
              <a:rPr lang="en-US" sz="2400" dirty="0" smtClean="0">
                <a:solidFill>
                  <a:srgbClr val="FF0000"/>
                </a:solidFill>
              </a:rPr>
              <a:t>Supporting members of the NESC Toyota Investigation Team</a:t>
            </a:r>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941"/>
            <a:ext cx="8229600" cy="916209"/>
          </a:xfrm>
        </p:spPr>
        <p:txBody>
          <a:bodyPr>
            <a:noAutofit/>
          </a:bodyPr>
          <a:lstStyle/>
          <a:p>
            <a:r>
              <a:rPr lang="en-US" sz="4000" dirty="0" smtClean="0"/>
              <a:t>Summary</a:t>
            </a:r>
            <a:endParaRPr lang="en-US" sz="4000" dirty="0"/>
          </a:p>
        </p:txBody>
      </p:sp>
      <p:sp>
        <p:nvSpPr>
          <p:cNvPr id="8" name="Content Placeholder 7"/>
          <p:cNvSpPr>
            <a:spLocks noGrp="1"/>
          </p:cNvSpPr>
          <p:nvPr>
            <p:ph idx="1"/>
          </p:nvPr>
        </p:nvSpPr>
        <p:spPr>
          <a:xfrm>
            <a:off x="457200" y="1025301"/>
            <a:ext cx="8229600" cy="5114261"/>
          </a:xfrm>
        </p:spPr>
        <p:txBody>
          <a:bodyPr>
            <a:noAutofit/>
          </a:bodyPr>
          <a:lstStyle/>
          <a:p>
            <a:r>
              <a:rPr lang="en-US" sz="2000" dirty="0" smtClean="0"/>
              <a:t>A tin whisker induced short was responsible for the failure of a 2003 Toyota Camry Accelerator Pedal Position (APP) Sensor based on a Dual Potentiometer Design</a:t>
            </a:r>
          </a:p>
          <a:p>
            <a:pPr lvl="1"/>
            <a:r>
              <a:rPr lang="en-US" sz="1600" dirty="0" smtClean="0"/>
              <a:t>NHTSA report states warranty analyses identified at least two additional failures due to tin whiskers in similarly designed APP sensors</a:t>
            </a:r>
          </a:p>
          <a:p>
            <a:r>
              <a:rPr lang="en-US" sz="2000" dirty="0" smtClean="0"/>
              <a:t>Use of pure tin coating can result in the formation of tin whiskers</a:t>
            </a:r>
          </a:p>
          <a:p>
            <a:pPr lvl="1"/>
            <a:r>
              <a:rPr lang="en-US" sz="1600" dirty="0" smtClean="0"/>
              <a:t>Tin whiskers are to be expected in other dual potentiometer APP sensors  that use tin coatings</a:t>
            </a:r>
          </a:p>
          <a:p>
            <a:r>
              <a:rPr lang="en-US" sz="2000" dirty="0" smtClean="0"/>
              <a:t>Based on published literature, applying less than 2.6V to detect shorting will detect fewer than 2% of bridging whiskers, and most ohm-meters apply less voltage and do not excite a short during the time of investigation</a:t>
            </a:r>
          </a:p>
          <a:p>
            <a:pPr lvl="1"/>
            <a:r>
              <a:rPr lang="en-US" sz="1600" dirty="0" smtClean="0"/>
              <a:t>This also applies to many other circuits: they survive whiskers by failing to break down the oxide</a:t>
            </a:r>
          </a:p>
          <a:p>
            <a:r>
              <a:rPr lang="en-US" sz="2000" dirty="0" smtClean="0"/>
              <a:t>Use of an alternate circuit described herein increases the probability to detect and preserve the tin whisker short</a:t>
            </a:r>
          </a:p>
          <a:p>
            <a:pPr lvl="1"/>
            <a:r>
              <a:rPr lang="en-US" sz="1600" dirty="0" smtClean="0"/>
              <a:t>Care should be taken not to damage the circuit or part under test with the measurement technique</a:t>
            </a:r>
          </a:p>
          <a:p>
            <a:endParaRPr lang="en-US" sz="2000" dirty="0" smtClean="0"/>
          </a:p>
          <a:p>
            <a:endParaRPr lang="en-US" sz="2000" dirty="0" smtClean="0"/>
          </a:p>
          <a:p>
            <a:endParaRPr lang="en-US" sz="2000" dirty="0"/>
          </a:p>
        </p:txBody>
      </p:sp>
      <p:sp>
        <p:nvSpPr>
          <p:cNvPr id="5" name="Date Placeholder 4"/>
          <p:cNvSpPr>
            <a:spLocks noGrp="1"/>
          </p:cNvSpPr>
          <p:nvPr>
            <p:ph type="dt" sz="half" idx="10"/>
          </p:nvPr>
        </p:nvSpPr>
        <p:spPr/>
        <p:txBody>
          <a:bodyPr/>
          <a:lstStyle/>
          <a:p>
            <a:r>
              <a:rPr lang="en-US" smtClean="0"/>
              <a:t>9/14/2011</a:t>
            </a:r>
            <a:endParaRPr lang="en-US"/>
          </a:p>
        </p:txBody>
      </p:sp>
      <p:sp>
        <p:nvSpPr>
          <p:cNvPr id="6" name="Footer Placeholder 5"/>
          <p:cNvSpPr>
            <a:spLocks noGrp="1"/>
          </p:cNvSpPr>
          <p:nvPr>
            <p:ph type="ftr" sz="quarter" idx="11"/>
          </p:nvPr>
        </p:nvSpPr>
        <p:spPr/>
        <p:txBody>
          <a:bodyPr/>
          <a:lstStyle/>
          <a:p>
            <a:r>
              <a:rPr lang="en-US" dirty="0" smtClean="0"/>
              <a:t>5th International Tin Whisker Symposium</a:t>
            </a:r>
            <a:endParaRPr lang="en-US" dirty="0"/>
          </a:p>
        </p:txBody>
      </p:sp>
      <p:sp>
        <p:nvSpPr>
          <p:cNvPr id="7" name="Slide Number Placeholder 6"/>
          <p:cNvSpPr>
            <a:spLocks noGrp="1"/>
          </p:cNvSpPr>
          <p:nvPr>
            <p:ph type="sldNum" sz="quarter" idx="12"/>
          </p:nvPr>
        </p:nvSpPr>
        <p:spPr/>
        <p:txBody>
          <a:bodyPr/>
          <a:lstStyle/>
          <a:p>
            <a:fld id="{B9E413AF-D360-4B11-A2D9-E7D7BB00E76F}" type="slidenum">
              <a:rPr lang="en-US" smtClean="0"/>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https://nepp.nasa.gov/whisker</a:t>
            </a:r>
            <a:endParaRPr lang="en-US" dirty="0"/>
          </a:p>
        </p:txBody>
      </p:sp>
      <p:sp>
        <p:nvSpPr>
          <p:cNvPr id="5" name="Date Placeholder 4"/>
          <p:cNvSpPr>
            <a:spLocks noGrp="1"/>
          </p:cNvSpPr>
          <p:nvPr>
            <p:ph type="dt" sz="half" idx="10"/>
          </p:nvPr>
        </p:nvSpPr>
        <p:spPr/>
        <p:txBody>
          <a:bodyPr/>
          <a:lstStyle/>
          <a:p>
            <a:r>
              <a:rPr lang="en-US" smtClean="0"/>
              <a:t>9/14/2011</a:t>
            </a:r>
            <a:endParaRPr lang="en-US"/>
          </a:p>
        </p:txBody>
      </p:sp>
      <p:sp>
        <p:nvSpPr>
          <p:cNvPr id="6" name="Footer Placeholder 5"/>
          <p:cNvSpPr>
            <a:spLocks noGrp="1"/>
          </p:cNvSpPr>
          <p:nvPr>
            <p:ph type="ftr" sz="quarter" idx="11"/>
          </p:nvPr>
        </p:nvSpPr>
        <p:spPr/>
        <p:txBody>
          <a:bodyPr/>
          <a:lstStyle/>
          <a:p>
            <a:r>
              <a:rPr lang="en-US" smtClean="0"/>
              <a:t>5th International Tin Whisker Symposium</a:t>
            </a:r>
            <a:endParaRPr lang="en-US"/>
          </a:p>
        </p:txBody>
      </p:sp>
      <p:sp>
        <p:nvSpPr>
          <p:cNvPr id="7" name="Slide Number Placeholder 6"/>
          <p:cNvSpPr>
            <a:spLocks noGrp="1"/>
          </p:cNvSpPr>
          <p:nvPr>
            <p:ph type="sldNum" sz="quarter" idx="12"/>
          </p:nvPr>
        </p:nvSpPr>
        <p:spPr/>
        <p:txBody>
          <a:bodyPr/>
          <a:lstStyle/>
          <a:p>
            <a:fld id="{B9E413AF-D360-4B11-A2D9-E7D7BB00E76F}" type="slidenum">
              <a:rPr lang="en-US" smtClean="0"/>
              <a:pPr/>
              <a:t>4</a:t>
            </a:fld>
            <a:endParaRPr lang="en-US"/>
          </a:p>
        </p:txBody>
      </p:sp>
      <p:pic>
        <p:nvPicPr>
          <p:cNvPr id="36865" name="Picture 1"/>
          <p:cNvPicPr>
            <a:picLocks noGrp="1" noChangeAspect="1" noChangeArrowheads="1"/>
          </p:cNvPicPr>
          <p:nvPr>
            <p:ph idx="1"/>
          </p:nvPr>
        </p:nvPicPr>
        <p:blipFill>
          <a:blip r:embed="rId2" cstate="print"/>
          <a:srcRect/>
          <a:stretch>
            <a:fillRect/>
          </a:stretch>
        </p:blipFill>
        <p:spPr bwMode="auto">
          <a:xfrm>
            <a:off x="497441" y="1254642"/>
            <a:ext cx="8211435" cy="48725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Focus of this Presentation</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400" dirty="0" smtClean="0"/>
              <a:t>Describe the failure of a Accelerator Pedal Position (APP) sensor caused by a </a:t>
            </a:r>
            <a:r>
              <a:rPr lang="en-US" sz="2400" b="1" i="1" dirty="0" smtClean="0">
                <a:solidFill>
                  <a:srgbClr val="C00000"/>
                </a:solidFill>
              </a:rPr>
              <a:t>TIN WHISKER</a:t>
            </a:r>
            <a:r>
              <a:rPr lang="en-US" sz="2000" dirty="0" smtClean="0"/>
              <a:t>*</a:t>
            </a:r>
          </a:p>
          <a:p>
            <a:pPr lvl="1">
              <a:buNone/>
            </a:pPr>
            <a:endParaRPr lang="en-US" sz="2000" dirty="0" smtClean="0"/>
          </a:p>
          <a:p>
            <a:r>
              <a:rPr lang="en-US" sz="2400" dirty="0" smtClean="0"/>
              <a:t>Describe the failure analysis methods used to identify </a:t>
            </a:r>
            <a:r>
              <a:rPr lang="en-US" sz="2400" b="1" i="1" dirty="0" smtClean="0">
                <a:solidFill>
                  <a:srgbClr val="C00000"/>
                </a:solidFill>
              </a:rPr>
              <a:t>TIN WHISKERS </a:t>
            </a:r>
            <a:r>
              <a:rPr lang="en-US" sz="2400" dirty="0" smtClean="0"/>
              <a:t>as the root cause of failure</a:t>
            </a:r>
          </a:p>
          <a:p>
            <a:endParaRPr lang="en-US" sz="2400" dirty="0" smtClean="0"/>
          </a:p>
          <a:p>
            <a:r>
              <a:rPr lang="en-US" sz="2400" dirty="0" smtClean="0"/>
              <a:t>Convey guidance to failure analysts/troubleshooters for improved techniques to electrically detect metal whisker-induced short circuits</a:t>
            </a:r>
            <a:endParaRPr lang="en-US" sz="2400" dirty="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5</a:t>
            </a:fld>
            <a:endParaRPr lang="en-US"/>
          </a:p>
        </p:txBody>
      </p:sp>
      <p:sp>
        <p:nvSpPr>
          <p:cNvPr id="7" name="TextBox 6"/>
          <p:cNvSpPr txBox="1"/>
          <p:nvPr/>
        </p:nvSpPr>
        <p:spPr>
          <a:xfrm>
            <a:off x="461639" y="6187736"/>
            <a:ext cx="5026825" cy="276999"/>
          </a:xfrm>
          <a:prstGeom prst="rect">
            <a:avLst/>
          </a:prstGeom>
          <a:noFill/>
        </p:spPr>
        <p:txBody>
          <a:bodyPr wrap="none" rtlCol="0">
            <a:spAutoFit/>
          </a:bodyPr>
          <a:lstStyle/>
          <a:p>
            <a:r>
              <a:rPr lang="en-US" sz="1200" dirty="0" smtClean="0"/>
              <a:t>(*) VOQ# 10304368, Available on: </a:t>
            </a:r>
            <a:r>
              <a:rPr lang="en-US" sz="1200" u="sng" dirty="0" smtClean="0">
                <a:hlinkClick r:id="rId3"/>
              </a:rPr>
              <a:t>http://www-odi.nhtsa.dot.gov/complaints/</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APP Sensor</a:t>
            </a:r>
            <a:endParaRPr lang="en-US" dirty="0"/>
          </a:p>
        </p:txBody>
      </p:sp>
      <p:sp>
        <p:nvSpPr>
          <p:cNvPr id="3" name="Content Placeholder 2"/>
          <p:cNvSpPr>
            <a:spLocks noGrp="1"/>
          </p:cNvSpPr>
          <p:nvPr>
            <p:ph idx="1"/>
          </p:nvPr>
        </p:nvSpPr>
        <p:spPr>
          <a:xfrm>
            <a:off x="404034" y="1493870"/>
            <a:ext cx="8580489" cy="4525963"/>
          </a:xfrm>
        </p:spPr>
        <p:txBody>
          <a:bodyPr>
            <a:noAutofit/>
          </a:bodyPr>
          <a:lstStyle/>
          <a:p>
            <a:r>
              <a:rPr lang="en-US" sz="2400" dirty="0" smtClean="0"/>
              <a:t>In March 2010, Dept. of Transportation  (</a:t>
            </a:r>
            <a:r>
              <a:rPr lang="en-US" sz="2400" dirty="0" err="1" smtClean="0"/>
              <a:t>DoT</a:t>
            </a:r>
            <a:r>
              <a:rPr lang="en-US" sz="2400" dirty="0" smtClean="0"/>
              <a:t>) contacted the NASA Engineering &amp; Safety Center (NESC – HQ in Langley, VA) for support</a:t>
            </a:r>
          </a:p>
          <a:p>
            <a:r>
              <a:rPr lang="en-US" sz="2400" dirty="0" smtClean="0"/>
              <a:t>In February 2011, the </a:t>
            </a:r>
            <a:r>
              <a:rPr lang="en-US" sz="2400" dirty="0" err="1" smtClean="0"/>
              <a:t>DoT</a:t>
            </a:r>
            <a:r>
              <a:rPr lang="en-US" sz="2400" dirty="0" smtClean="0"/>
              <a:t> published the 200+ page NESC report entitled:</a:t>
            </a:r>
          </a:p>
          <a:p>
            <a:pPr lvl="1">
              <a:buNone/>
            </a:pPr>
            <a:r>
              <a:rPr lang="en-US" sz="2400" i="1" dirty="0" smtClean="0"/>
              <a:t>	Technical Support to the National Highway Traffic Safety Administration (NHTSA) on the Reported Toyota Motor Corporation (TMC) Unintended Acceleration (UA) Investigation </a:t>
            </a:r>
          </a:p>
          <a:p>
            <a:pPr lvl="2">
              <a:buNone/>
            </a:pPr>
            <a:r>
              <a:rPr lang="en-US" sz="2000" i="1" dirty="0" smtClean="0">
                <a:solidFill>
                  <a:srgbClr val="C00000"/>
                </a:solidFill>
                <a:hlinkClick r:id="rId2"/>
              </a:rPr>
              <a:t>http://www.nhtsa.gov/UA</a:t>
            </a:r>
            <a:endParaRPr lang="en-US" sz="2000" i="1" dirty="0" smtClean="0">
              <a:solidFill>
                <a:srgbClr val="C00000"/>
              </a:solidFill>
            </a:endParaRPr>
          </a:p>
          <a:p>
            <a:pPr lvl="2">
              <a:buNone/>
            </a:pPr>
            <a:r>
              <a:rPr lang="en-US" sz="2000" i="1" dirty="0" smtClean="0">
                <a:solidFill>
                  <a:srgbClr val="C00000"/>
                </a:solidFill>
                <a:hlinkClick r:id="rId3"/>
              </a:rPr>
              <a:t>http://www.nhtsa.gov/staticfiles/nvs/pdf/NASA-UA_report.pdf</a:t>
            </a:r>
            <a:endParaRPr lang="en-US" sz="2000" i="1" dirty="0" smtClean="0">
              <a:solidFill>
                <a:srgbClr val="C00000"/>
              </a:solidFill>
            </a:endParaRPr>
          </a:p>
          <a:p>
            <a:endParaRPr lang="en-US" sz="2400" dirty="0" smtClean="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75"/>
            <a:ext cx="8229600" cy="1143000"/>
          </a:xfrm>
        </p:spPr>
        <p:txBody>
          <a:bodyPr>
            <a:normAutofit/>
          </a:bodyPr>
          <a:lstStyle/>
          <a:p>
            <a:r>
              <a:rPr lang="en-US" sz="3200" dirty="0" smtClean="0"/>
              <a:t>Extract from NASA Findings</a:t>
            </a:r>
            <a:endParaRPr lang="en-US" sz="3200" dirty="0"/>
          </a:p>
        </p:txBody>
      </p:sp>
      <p:sp>
        <p:nvSpPr>
          <p:cNvPr id="3" name="Content Placeholder 2"/>
          <p:cNvSpPr>
            <a:spLocks noGrp="1"/>
          </p:cNvSpPr>
          <p:nvPr>
            <p:ph idx="1"/>
          </p:nvPr>
        </p:nvSpPr>
        <p:spPr>
          <a:xfrm>
            <a:off x="457200" y="1219200"/>
            <a:ext cx="8229600" cy="5562600"/>
          </a:xfrm>
        </p:spPr>
        <p:txBody>
          <a:bodyPr>
            <a:normAutofit/>
          </a:bodyPr>
          <a:lstStyle/>
          <a:p>
            <a:pPr lvl="0"/>
            <a:r>
              <a:rPr lang="en-US" sz="2600" dirty="0" smtClean="0"/>
              <a:t>Destructive physical analysis of a failed pedal assembly from a consumer vehicle with a diagnostic trouble code found a tin whisker had formed a 248 ohm resistive short between VPA1 and VPA2</a:t>
            </a:r>
          </a:p>
          <a:p>
            <a:pPr lvl="0"/>
            <a:r>
              <a:rPr lang="en-US" sz="2600" dirty="0" smtClean="0"/>
              <a:t>A second tin whisker of similar length was growing from a 5 volt source terminal adjacent to a pedal signal output terminal, but had not made contact with any other terminals. Inspection of “non-failed” potentiometer pedals revealed tin whiskers present in similar locations as the failed pedal</a:t>
            </a:r>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Slide Number Placeholder 4"/>
          <p:cNvSpPr>
            <a:spLocks noGrp="1"/>
          </p:cNvSpPr>
          <p:nvPr>
            <p:ph type="sldNum" sz="quarter" idx="12"/>
          </p:nvPr>
        </p:nvSpPr>
        <p:spPr/>
        <p:txBody>
          <a:bodyPr/>
          <a:lstStyle/>
          <a:p>
            <a:fld id="{B9E413AF-D360-4B11-A2D9-E7D7BB00E76F}"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5th International Tin Whisker Symposium</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75"/>
            <a:ext cx="8229600" cy="1143000"/>
          </a:xfrm>
        </p:spPr>
        <p:txBody>
          <a:bodyPr>
            <a:normAutofit/>
          </a:bodyPr>
          <a:lstStyle/>
          <a:p>
            <a:r>
              <a:rPr lang="en-US" sz="3200" dirty="0" smtClean="0"/>
              <a:t>Extract from NASA Findings</a:t>
            </a:r>
            <a:endParaRPr lang="en-US" sz="3200" dirty="0"/>
          </a:p>
        </p:txBody>
      </p:sp>
      <p:sp>
        <p:nvSpPr>
          <p:cNvPr id="3" name="Content Placeholder 2"/>
          <p:cNvSpPr>
            <a:spLocks noGrp="1"/>
          </p:cNvSpPr>
          <p:nvPr>
            <p:ph idx="1"/>
          </p:nvPr>
        </p:nvSpPr>
        <p:spPr>
          <a:xfrm>
            <a:off x="457200" y="1295400"/>
            <a:ext cx="8229600" cy="4525963"/>
          </a:xfrm>
        </p:spPr>
        <p:txBody>
          <a:bodyPr/>
          <a:lstStyle/>
          <a:p>
            <a:pPr lvl="0"/>
            <a:r>
              <a:rPr lang="en-US" sz="2000" dirty="0" smtClean="0"/>
              <a:t>Vehicle testing of a MY 2005 Toyota Camry demonstrated that a 248 ohm short between VPA1 and VPA2 results in different vehicle responses depending on the sequence of operations following the fault</a:t>
            </a:r>
          </a:p>
          <a:p>
            <a:pPr lvl="1"/>
            <a:r>
              <a:rPr lang="en-US" sz="2200" i="1" dirty="0" smtClean="0"/>
              <a:t>If the pedal is depressed quickly, then throttle is limited to 15 degrees</a:t>
            </a:r>
          </a:p>
          <a:p>
            <a:pPr lvl="1"/>
            <a:r>
              <a:rPr lang="en-US" sz="2200" i="1" dirty="0" smtClean="0"/>
              <a:t>If the pedal is depressed slowly, then throttle can jump to 15 degrees, and further pedal application can achieve wide open throttle</a:t>
            </a:r>
            <a:endParaRPr lang="en-US" sz="2400" i="1" dirty="0" smtClean="0"/>
          </a:p>
          <a:p>
            <a:pPr lvl="0"/>
            <a:r>
              <a:rPr lang="en-US" sz="2000" dirty="0" smtClean="0"/>
              <a:t>In all cases, releasing the accelerator pedal closes the throttle, and brakes are fully operational</a:t>
            </a:r>
          </a:p>
          <a:p>
            <a:pPr lvl="1"/>
            <a:r>
              <a:rPr lang="en-US" sz="2200" i="1" dirty="0"/>
              <a:t>Although the vehicle would operate, we did not consider it to be </a:t>
            </a:r>
            <a:r>
              <a:rPr lang="en-US" sz="2200" i="1" dirty="0" err="1" smtClean="0"/>
              <a:t>driveable</a:t>
            </a:r>
            <a:endParaRPr lang="en-US" sz="2200" i="1" dirty="0"/>
          </a:p>
          <a:p>
            <a:pPr lvl="1"/>
            <a:endParaRPr lang="en-US" sz="2200" dirty="0" smtClean="0"/>
          </a:p>
          <a:p>
            <a:pPr lvl="0">
              <a:buNone/>
            </a:pPr>
            <a:endParaRPr lang="en-US" sz="2400" dirty="0" smtClean="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Slide Number Placeholder 4"/>
          <p:cNvSpPr>
            <a:spLocks noGrp="1"/>
          </p:cNvSpPr>
          <p:nvPr>
            <p:ph type="sldNum" sz="quarter" idx="12"/>
          </p:nvPr>
        </p:nvSpPr>
        <p:spPr/>
        <p:txBody>
          <a:bodyPr/>
          <a:lstStyle/>
          <a:p>
            <a:fld id="{B9E413AF-D360-4B11-A2D9-E7D7BB00E76F}"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5th International Tin Whisker Symposium</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5934" y="147042"/>
            <a:ext cx="8229600" cy="767353"/>
          </a:xfrm>
        </p:spPr>
        <p:txBody>
          <a:bodyPr/>
          <a:lstStyle/>
          <a:p>
            <a:r>
              <a:rPr lang="en-US" dirty="0" smtClean="0"/>
              <a:t>Event Sequence Chart</a:t>
            </a:r>
            <a:endParaRPr lang="en-US" dirty="0"/>
          </a:p>
        </p:txBody>
      </p:sp>
      <p:sp>
        <p:nvSpPr>
          <p:cNvPr id="4" name="Date Placeholder 3"/>
          <p:cNvSpPr>
            <a:spLocks noGrp="1"/>
          </p:cNvSpPr>
          <p:nvPr>
            <p:ph type="dt" sz="half" idx="10"/>
          </p:nvPr>
        </p:nvSpPr>
        <p:spPr/>
        <p:txBody>
          <a:bodyPr/>
          <a:lstStyle/>
          <a:p>
            <a:r>
              <a:rPr lang="en-US" smtClean="0"/>
              <a:t>9/14/2011</a:t>
            </a:r>
            <a:endParaRPr lang="en-US"/>
          </a:p>
        </p:txBody>
      </p:sp>
      <p:sp>
        <p:nvSpPr>
          <p:cNvPr id="5" name="Footer Placeholder 4"/>
          <p:cNvSpPr>
            <a:spLocks noGrp="1"/>
          </p:cNvSpPr>
          <p:nvPr>
            <p:ph type="ftr" sz="quarter" idx="11"/>
          </p:nvPr>
        </p:nvSpPr>
        <p:spPr/>
        <p:txBody>
          <a:bodyPr/>
          <a:lstStyle/>
          <a:p>
            <a:r>
              <a:rPr lang="en-US" smtClean="0"/>
              <a:t>5th International Tin Whisker Symposium</a:t>
            </a:r>
            <a:endParaRPr lang="en-US"/>
          </a:p>
        </p:txBody>
      </p:sp>
      <p:sp>
        <p:nvSpPr>
          <p:cNvPr id="6" name="Slide Number Placeholder 5"/>
          <p:cNvSpPr>
            <a:spLocks noGrp="1"/>
          </p:cNvSpPr>
          <p:nvPr>
            <p:ph type="sldNum" sz="quarter" idx="12"/>
          </p:nvPr>
        </p:nvSpPr>
        <p:spPr/>
        <p:txBody>
          <a:bodyPr/>
          <a:lstStyle/>
          <a:p>
            <a:fld id="{B9E413AF-D360-4B11-A2D9-E7D7BB00E76F}" type="slidenum">
              <a:rPr lang="en-US" smtClean="0"/>
              <a:pPr/>
              <a:t>9</a:t>
            </a:fld>
            <a:endParaRPr lang="en-US"/>
          </a:p>
        </p:txBody>
      </p:sp>
      <p:pic>
        <p:nvPicPr>
          <p:cNvPr id="66562" name="Picture 2"/>
          <p:cNvPicPr>
            <a:picLocks noChangeAspect="1" noChangeArrowheads="1"/>
          </p:cNvPicPr>
          <p:nvPr/>
        </p:nvPicPr>
        <p:blipFill>
          <a:blip r:embed="rId2" cstate="print"/>
          <a:srcRect l="36389" t="13556" r="21944" b="5111"/>
          <a:stretch>
            <a:fillRect/>
          </a:stretch>
        </p:blipFill>
        <p:spPr bwMode="auto">
          <a:xfrm>
            <a:off x="4170486" y="815158"/>
            <a:ext cx="4613256" cy="5628172"/>
          </a:xfrm>
          <a:prstGeom prst="rect">
            <a:avLst/>
          </a:prstGeom>
          <a:noFill/>
          <a:ln w="9525">
            <a:noFill/>
            <a:miter lim="800000"/>
            <a:headEnd/>
            <a:tailEnd/>
          </a:ln>
        </p:spPr>
      </p:pic>
      <p:sp>
        <p:nvSpPr>
          <p:cNvPr id="8" name="TextBox 7"/>
          <p:cNvSpPr txBox="1"/>
          <p:nvPr/>
        </p:nvSpPr>
        <p:spPr>
          <a:xfrm>
            <a:off x="435938" y="3420652"/>
            <a:ext cx="4061644" cy="1277273"/>
          </a:xfrm>
          <a:prstGeom prst="rect">
            <a:avLst/>
          </a:prstGeom>
          <a:noFill/>
        </p:spPr>
        <p:txBody>
          <a:bodyPr wrap="square" rtlCol="0">
            <a:spAutoFit/>
          </a:bodyPr>
          <a:lstStyle/>
          <a:p>
            <a:pPr marL="0" lvl="1">
              <a:buNone/>
            </a:pPr>
            <a:r>
              <a:rPr lang="en-US" sz="1100" i="1" dirty="0" smtClean="0"/>
              <a:t>Technical Support to the National Highway Traffic Safety Administration (NHTSA) on the Reported Toyota Motor Corporation (TMC) Unintended Acceleration (UA) Investigation , February 2011. Page 115, Figure 6.6.2.3-2</a:t>
            </a:r>
          </a:p>
          <a:p>
            <a:pPr marL="0" lvl="2">
              <a:buNone/>
            </a:pPr>
            <a:r>
              <a:rPr lang="en-US" sz="1100" i="1" dirty="0" smtClean="0">
                <a:solidFill>
                  <a:srgbClr val="C00000"/>
                </a:solidFill>
                <a:hlinkClick r:id="rId3"/>
              </a:rPr>
              <a:t>http://www.nhtsa.gov/UA</a:t>
            </a:r>
            <a:endParaRPr lang="en-US" sz="1100" i="1" dirty="0" smtClean="0">
              <a:solidFill>
                <a:srgbClr val="C00000"/>
              </a:solidFill>
            </a:endParaRPr>
          </a:p>
          <a:p>
            <a:pPr marL="0" lvl="2">
              <a:buNone/>
            </a:pPr>
            <a:r>
              <a:rPr lang="en-US" sz="1100" i="1" dirty="0" smtClean="0">
                <a:solidFill>
                  <a:srgbClr val="C00000"/>
                </a:solidFill>
                <a:hlinkClick r:id="rId4"/>
              </a:rPr>
              <a:t>http://www.nhtsa.gov/staticfiles/nvs/pdf/NASA-UA_report.pdf</a:t>
            </a:r>
            <a:endParaRPr lang="en-US" sz="1100" i="1" dirty="0" smtClean="0">
              <a:solidFill>
                <a:srgbClr val="C00000"/>
              </a:solidFill>
            </a:endParaRPr>
          </a:p>
          <a:p>
            <a:endParaRPr lang="en-US" sz="1100" dirty="0"/>
          </a:p>
        </p:txBody>
      </p:sp>
      <p:sp>
        <p:nvSpPr>
          <p:cNvPr id="9" name="TextBox 8"/>
          <p:cNvSpPr txBox="1"/>
          <p:nvPr/>
        </p:nvSpPr>
        <p:spPr>
          <a:xfrm>
            <a:off x="637953" y="1711842"/>
            <a:ext cx="3795824" cy="1200329"/>
          </a:xfrm>
          <a:prstGeom prst="rect">
            <a:avLst/>
          </a:prstGeom>
          <a:noFill/>
        </p:spPr>
        <p:txBody>
          <a:bodyPr wrap="square" rtlCol="0">
            <a:spAutoFit/>
          </a:bodyPr>
          <a:lstStyle/>
          <a:p>
            <a:r>
              <a:rPr lang="en-US" dirty="0" smtClean="0"/>
              <a:t>This chart is not self-contained, but requires the materials in the section 6.6.2.3.1 of the NESC Technical Assessment Report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4764</TotalTime>
  <Words>3509</Words>
  <Application>Microsoft Macintosh PowerPoint</Application>
  <PresentationFormat>On-screen Show (4:3)</PresentationFormat>
  <Paragraphs>359</Paragraphs>
  <Slides>30</Slides>
  <Notes>15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Electrical Failure of an  Accelerator Pedal Position Sensor  Caused by a Tin Whisker  and Discussion of Investigative Techniques Used for Whisker Detection</vt:lpstr>
      <vt:lpstr>Outline</vt:lpstr>
      <vt:lpstr>About Us</vt:lpstr>
      <vt:lpstr>https://nepp.nasa.gov/whisker</vt:lpstr>
      <vt:lpstr>Focus of this Presentation</vt:lpstr>
      <vt:lpstr>Source of APP Sensor</vt:lpstr>
      <vt:lpstr>Extract from NASA Findings</vt:lpstr>
      <vt:lpstr>Extract from NASA Findings</vt:lpstr>
      <vt:lpstr>Event Sequence Chart</vt:lpstr>
      <vt:lpstr>Accelerator Pedal Assembly with Dual Potentiometer Accelerator Pedal Position (APP) Sensor</vt:lpstr>
      <vt:lpstr>Overview of a  Dual Potentiometer-Based APP Sensor</vt:lpstr>
      <vt:lpstr>Partially Disassembled Dual Potentiometer-Based APP Sensor</vt:lpstr>
      <vt:lpstr>Source of Accelerator Pedal Assembly Provided to NASA Metal Whisker Team  http://www-odi.nhtsa.dot.gov/complaints/ </vt:lpstr>
      <vt:lpstr>Failure Analysis of 2003 Camry APP Sensor</vt:lpstr>
      <vt:lpstr>Electrical Tests on 2003 Camry APP Sensor</vt:lpstr>
      <vt:lpstr>NASA GSFC Parts Analysis Lab</vt:lpstr>
      <vt:lpstr>The Two Longest Tin Whiskers Observed in Faulty 2003 Toyota Camry APP Sensor</vt:lpstr>
      <vt:lpstr>Whiskers in Faulty 2003 Toyota Camry APP Sensor</vt:lpstr>
      <vt:lpstr>Human Hair vs. Metal Whisker Metal Whiskers are commonly  1/10 to &lt;1/100 the thickness of a human hair</vt:lpstr>
      <vt:lpstr>Calculation of Thickness of the Bridging Whisker from Measured Resistance and Length</vt:lpstr>
      <vt:lpstr>Example of Tin Whisker Length and Thickness Distributions</vt:lpstr>
      <vt:lpstr>Whiskers &gt;50mm in Length found on the Faulty 2003 Camry APP Sensor</vt:lpstr>
      <vt:lpstr>Illustration of How a Whisker may Snag </vt:lpstr>
      <vt:lpstr>Metal Whiskers and Adjacent Conductors Grow Insulating Films</vt:lpstr>
      <vt:lpstr>Breakdown Potential of Insulating Films  on 200 Tin Whiskers from ~19 Year Old Space Shuttle Hardware when probed using gold-plated probe</vt:lpstr>
      <vt:lpstr>Melting Voltage vs. Length  for Selected Whisker Diameters Based on: J.H. Richardson, and B.R. Lasley, "Tin Whisker Initiated Vacuum Metal Arcing in Spacecraft Electronics," 1992 Government Microcircuit Applications Conference, Vol. XVIII, pp. 119 - 122, November 10 - 12, 1992. </vt:lpstr>
      <vt:lpstr>Beware of Ohm-Meter Limitations</vt:lpstr>
      <vt:lpstr>Charybdis and Scylla: Electrical Detection of Whisker Short Melting Whisker vs. Insulating Film Interference</vt:lpstr>
      <vt:lpstr>Build Your Own Better Whisker Detector!</vt:lpstr>
      <vt:lpstr>Summary</vt:lpstr>
    </vt:vector>
  </TitlesOfParts>
  <Company>NASA/ODIN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jbrusse</dc:creator>
  <cp:lastModifiedBy>Henning Leideecker</cp:lastModifiedBy>
  <cp:revision>314</cp:revision>
  <dcterms:created xsi:type="dcterms:W3CDTF">2011-09-13T23:13:20Z</dcterms:created>
  <dcterms:modified xsi:type="dcterms:W3CDTF">2011-09-13T23:14:13Z</dcterms:modified>
</cp:coreProperties>
</file>